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1488" r:id="rId2"/>
    <p:sldId id="1489" r:id="rId3"/>
    <p:sldId id="1490" r:id="rId4"/>
    <p:sldId id="1491" r:id="rId5"/>
    <p:sldId id="1498" r:id="rId6"/>
    <p:sldId id="1493" r:id="rId7"/>
    <p:sldId id="1499" r:id="rId8"/>
    <p:sldId id="1500" r:id="rId9"/>
    <p:sldId id="1496" r:id="rId10"/>
    <p:sldId id="1501" r:id="rId11"/>
    <p:sldId id="1502" r:id="rId12"/>
    <p:sldId id="1503" r:id="rId13"/>
    <p:sldId id="1504" r:id="rId14"/>
    <p:sldId id="1535" r:id="rId15"/>
    <p:sldId id="1530" r:id="rId16"/>
    <p:sldId id="1505" r:id="rId17"/>
    <p:sldId id="1497" r:id="rId18"/>
    <p:sldId id="1511" r:id="rId19"/>
    <p:sldId id="1512" r:id="rId20"/>
    <p:sldId id="1506" r:id="rId21"/>
    <p:sldId id="1513" r:id="rId22"/>
    <p:sldId id="1514" r:id="rId23"/>
    <p:sldId id="1515" r:id="rId24"/>
    <p:sldId id="1508" r:id="rId25"/>
    <p:sldId id="1516" r:id="rId26"/>
    <p:sldId id="1509" r:id="rId27"/>
    <p:sldId id="1518" r:id="rId28"/>
    <p:sldId id="1519" r:id="rId29"/>
    <p:sldId id="1510" r:id="rId30"/>
    <p:sldId id="1520" r:id="rId31"/>
    <p:sldId id="1521" r:id="rId32"/>
    <p:sldId id="1522" r:id="rId33"/>
    <p:sldId id="1523" r:id="rId34"/>
    <p:sldId id="1524" r:id="rId35"/>
    <p:sldId id="1525" r:id="rId36"/>
    <p:sldId id="1526" r:id="rId37"/>
    <p:sldId id="1527" r:id="rId38"/>
    <p:sldId id="1507" r:id="rId39"/>
    <p:sldId id="1495" r:id="rId40"/>
    <p:sldId id="1528" r:id="rId41"/>
    <p:sldId id="1536" r:id="rId42"/>
    <p:sldId id="1529" r:id="rId43"/>
    <p:sldId id="1531" r:id="rId44"/>
    <p:sldId id="1532" r:id="rId45"/>
    <p:sldId id="1533" r:id="rId46"/>
    <p:sldId id="1486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64FF9B-CF17-E580-EF0E-03CF6A7B25B4}" name="柴山　悦哉" initials="柴山　悦哉" userId="S::8986925994@utac.u-tokyo.ac.jp::f982c00d-0fc2-48ca-bd84-6ed4a7ed6f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柴山　悦哉" initials="柴山　悦哉" lastIdx="1" clrIdx="0">
    <p:extLst>
      <p:ext uri="{19B8F6BF-5375-455C-9EA6-DF929625EA0E}">
        <p15:presenceInfo xmlns:p15="http://schemas.microsoft.com/office/powerpoint/2012/main" userId="S::8986925994@utac.u-tokyo.ac.jp::f982c00d-0fc2-48ca-bd84-6ed4a7ed6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B00"/>
    <a:srgbClr val="F01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9" autoAdjust="0"/>
    <p:restoredTop sz="96332" autoAdjust="0"/>
  </p:normalViewPr>
  <p:slideViewPr>
    <p:cSldViewPr>
      <p:cViewPr varScale="1">
        <p:scale>
          <a:sx n="103" d="100"/>
          <a:sy n="103" d="100"/>
        </p:scale>
        <p:origin x="168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28" y="-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05EB0-020F-4995-961E-A35B2BB78D2B}" type="datetimeFigureOut">
              <a:rPr kumimoji="1" lang="ja-JP" altLang="en-US" smtClean="0"/>
              <a:pPr/>
              <a:t>2024/3/3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42DED-4B9B-4568-AC85-B50FA07855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これが最後のスライドです．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2020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年にコロナ禍で授業の完全オンライン化が行われ，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Zoom 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や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 ITC-LMS 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がかなり使われるようになりました．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今年度はかなり対面に戻っていますが，対面授業でも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Zoom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や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ITC-LMS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の利用価値はあると思います．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たとえば，予習や復習用にオンデマンドビデオを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Zoom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の録画機能を使って作成することもできますし，教材の配布やレポート提出に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ITC-LMS 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を使うこともできます．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また，授業中に小テストを行うような使い方もありえます．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以前は難しかったのですが，昨年度の新入生からノート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PC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などを必ず携帯する体制になり，教室の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Wi-Fi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環境も整備されてきましたので，対面授業中に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LMS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を利用できる環境が整いつつあります．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授業に有効に利用できるようにお考えいただければと思います．</a:t>
            </a:r>
          </a:p>
          <a:p>
            <a:pPr algn="just"/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 </a:t>
            </a:r>
            <a:endParaRPr lang="ja-JP" altLang="ja-JP" sz="18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以上です．</a:t>
            </a:r>
          </a:p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ご清聴ありがとうございました．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25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A6B3D8B-A23A-D6E6-0A12-D68C8E5969D0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32E3CA-5DDA-FA1B-C8FF-AA91A9B0B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800" y="1122363"/>
            <a:ext cx="986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516301B-5323-84AB-2109-1E98385A2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076653-CED0-50D1-F3EE-2E461D0F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1BFF2D-FDC6-D2AF-6AF0-1A610FF1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200" y="6357600"/>
            <a:ext cx="483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東京大学で初めて授業をする先生のための</a:t>
            </a:r>
            <a:r>
              <a:rPr lang="en-US" altLang="ja-JP" dirty="0"/>
              <a:t>IT</a:t>
            </a:r>
            <a:r>
              <a:rPr lang="ja-JP" altLang="en-US"/>
              <a:t>ツール説明会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45103C-4218-4D43-CCC5-9D67A879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77D8D-9987-453A-9A05-EB91CA595C6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43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59A24F-E3BB-9E81-F614-ED76C487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F592E7-16F3-4829-98AD-2FD4ACB04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D925A8-A59F-8D1D-964C-144C6F6D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48DE45-34E0-1071-BB1D-C740A623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A78A31-7D82-1EC3-D935-33CEBEF5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00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D87F865-42B7-49E9-7CCB-3B837CD11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17907D-0926-1E89-74CF-6515567EB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3DBD06-226F-D8FE-B9FE-D82EA3E4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B0EE45-B33E-F2A9-065A-0866B43A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CC18F2-2EE4-7FB3-761A-A6BEAB59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30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B01E61-A45E-5512-6902-0305990514EB}"/>
              </a:ext>
            </a:extLst>
          </p:cNvPr>
          <p:cNvSpPr/>
          <p:nvPr userDrawn="1"/>
        </p:nvSpPr>
        <p:spPr>
          <a:xfrm>
            <a:off x="0" y="-27384"/>
            <a:ext cx="12192000" cy="1224136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19B5A0-4A56-565D-D2C2-03B175DF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8284CD-D6E2-984C-EEC6-6C132BDB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918"/>
            <a:ext cx="10515600" cy="4974432"/>
          </a:xfrm>
        </p:spPr>
        <p:txBody>
          <a:bodyPr/>
          <a:lstStyle>
            <a:lvl1pPr marL="228600" indent="-228600">
              <a:buClr>
                <a:srgbClr val="C00000"/>
              </a:buClr>
              <a:buFont typeface="Wingdings" pitchFamily="2" charset="2"/>
              <a:buChar char="n"/>
              <a:defRPr/>
            </a:lvl1pPr>
            <a:lvl2pPr marL="685800" indent="-228600">
              <a:buClr>
                <a:srgbClr val="0070C0"/>
              </a:buClr>
              <a:buFont typeface="Wingdings" pitchFamily="2" charset="2"/>
              <a:buChar char="l"/>
              <a:defRPr/>
            </a:lvl2pPr>
            <a:lvl3pPr marL="1143000" indent="-228600">
              <a:buClr>
                <a:srgbClr val="FFC000"/>
              </a:buClr>
              <a:buFont typeface="Wingdings" pitchFamily="2" charset="2"/>
              <a:buChar char="u"/>
              <a:defRPr/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4048AB-7C19-9D6F-D70C-9E5E324C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88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56E282-AB7F-24A9-AFA3-8D069E6D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200" y="6356350"/>
            <a:ext cx="4834800" cy="365125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C63D68-7CEB-B436-DB61-ED2A699F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DF77D8D-9987-453A-9A05-EB91CA595C6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0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31306E-0ECF-26A5-80AF-5C89140E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DE4CF9-1E66-E4F0-E22F-178E4352E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30242-9074-FD33-69DB-24A2315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02DB96-269D-67E9-61E2-D27C558B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89B775-021A-E618-1EAC-C538CB93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80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2180D-FF92-858D-3067-E77A80E1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26EFD7-E689-037B-144C-535748DDE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944A8C-6B28-2356-4E45-0DA4E318C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49A614-39BF-53B8-FCD9-3CD5CE5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D3541E-62D1-B466-6E8D-AC3E60A5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754603-24DF-72E6-97F8-868DEE9B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73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E1B91-0F23-B857-D942-DE8042D6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DCBC3C-E79B-A1FE-7F56-A18F7DD1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B7D01E-ABCB-CDC1-70A2-BF9C36F86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C3B8BC6-DB55-83F8-D2F0-2CEE0CD9B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084BACE-BDC1-AF99-9F61-5AF810CC8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99E03C6-6C56-4D6E-0EEA-6030CB05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DEC5243-0D01-8D79-3C90-F191C52E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8B49B99-D276-5F92-E0C7-25FA0C24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30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A8997D-261C-2D2B-BCBC-051F5CC8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83440DC-EBA5-3113-B5B0-DE358B53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0CB0E8-F816-B535-7D9F-D0020E43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11E177-4213-7EB0-1BE7-90044CEF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00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BC7CC90-C83E-6261-425F-C72C0FFA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6E3E20-A4B9-5BEA-9FC1-79E39792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A821D9-C5D9-3252-4E86-15532BCC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6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DA6DE-B55D-73DC-9036-64E08580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2BA646-6A84-7601-58D3-E39B59A1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387DA8-79CD-3AD2-9FA3-1645E8C7B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AFE09F-ECF9-203D-6DD2-0639F81D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BC97EC-C34A-FA12-9A89-9D5075AC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7124ED-59D2-EBEA-D2A5-DA385DA5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92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CB4BC7-B26C-6235-EB82-A0A98E84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5FBFE5-B0B6-4BE4-26D9-3A3624179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06C7F0-F65E-F287-49EE-959D0CF3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C92537-9E3B-4B4E-358B-5122B04C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95D89B-6DF6-277E-F841-291C89E3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F27F07-349B-2B1B-C935-D53A2507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4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B8803A1-0536-6D02-AADD-82E9C955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D66CBC-3C4A-083C-2D30-51F4B0BF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A7093D-607B-F494-FD90-0E9D90DC9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48D8CC-DADA-7E3D-93FF-30DEBDDDE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DB091D-AB97-08F1-12AB-9DBACD507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96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elecon.adm.u-tokyo.ac.jp/faculty_members/ur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elecon.adm.u-tokyo.ac.jp/articles/copyrigh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elecon.adm.u-tokyo.ac.jp/zoom/licens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ol.ecc.u-tokyo.ac.jp/" TargetMode="External"/><Relationship Id="rId2" Type="http://schemas.openxmlformats.org/officeDocument/2006/relationships/hyperlink" Target="https://utas.adm.u-tokyo.ac.jp/campuswe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-tokyo-ac-jp.zoom.us/profi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B1FF3-1832-F36B-52BE-C3F275934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東京大学</a:t>
            </a:r>
            <a:r>
              <a:rPr lang="ja-JP" altLang="en-US"/>
              <a:t>の授業</a:t>
            </a:r>
            <a:r>
              <a:rPr kumimoji="1" lang="ja-JP" altLang="en-US"/>
              <a:t>でよく使う</a:t>
            </a:r>
            <a:br>
              <a:rPr kumimoji="1" lang="en-US" altLang="ja-JP" dirty="0"/>
            </a:br>
            <a:r>
              <a:rPr kumimoji="1" lang="en-US" altLang="ja-JP" dirty="0"/>
              <a:t>IT</a:t>
            </a:r>
            <a:r>
              <a:rPr kumimoji="1" lang="ja-JP" altLang="en-US"/>
              <a:t>システム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022E1D-2446-2F1C-8A9F-0A1F5FEDB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/>
              <a:t>情報基盤センター　柴山悦哉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219D8E-9953-5666-1F56-3E4C58FB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CB2D3A-9609-B77E-AD1F-44DC47C1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F09330-70C2-33A9-F23F-0F6D0C55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410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29CE1-5C30-91C1-6F14-6C5CDD15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E378E8-6B0E-059A-3146-C9ED3A59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次に授業科目（コース）を選んでください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DDA8A-23D5-A5AB-E2B6-B28FDC4D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059766-27CF-568A-5B5F-0C4D37D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6FEDB5-EC55-D79A-8C35-697BBB5F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2EB7C2E-4A86-4338-77C7-C9D804A2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course x2">
            <a:hlinkClick r:id="" action="ppaction://media"/>
            <a:extLst>
              <a:ext uri="{FF2B5EF4-FFF2-40B4-BE49-F238E27FC236}">
                <a16:creationId xmlns:a16="http://schemas.microsoft.com/office/drawing/2014/main" id="{5896D717-031B-2091-C776-7F1CF2C99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62" b="269"/>
          <a:stretch>
            <a:fillRect/>
          </a:stretch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951D50-95CA-92C1-631D-08B54459D6C2}"/>
              </a:ext>
            </a:extLst>
          </p:cNvPr>
          <p:cNvSpPr/>
          <p:nvPr/>
        </p:nvSpPr>
        <p:spPr>
          <a:xfrm>
            <a:off x="7392144" y="1908000"/>
            <a:ext cx="432048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AE81CE25-EB1B-DDF8-9B1C-C247D87F13F8}"/>
              </a:ext>
            </a:extLst>
          </p:cNvPr>
          <p:cNvSpPr/>
          <p:nvPr/>
        </p:nvSpPr>
        <p:spPr>
          <a:xfrm>
            <a:off x="9657911" y="1302063"/>
            <a:ext cx="1573913" cy="649316"/>
          </a:xfrm>
          <a:prstGeom prst="wedgeRoundRectCallout">
            <a:avLst>
              <a:gd name="adj1" fmla="val -165165"/>
              <a:gd name="adj2" fmla="val 4240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マニュアル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14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33AAB-76E9-9CB0-AC53-FA0F3FC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A83AF-AC29-7791-7E09-7A69DF656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学生に連絡する場合，コース内で「お知らせ」を</a:t>
            </a:r>
            <a:r>
              <a:rPr lang="ja-JP" altLang="en-US"/>
              <a:t>作成</a:t>
            </a:r>
            <a:r>
              <a:rPr kumimoji="1" lang="ja-JP" altLang="en-US"/>
              <a:t>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BE0057-D791-8DB7-74AD-74A789E4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2C0763-01DD-65E1-D928-5765DC27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A080C-FEDB-B82D-BD67-2BDD4ECE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9" name="UTOL お知らせx2">
            <a:hlinkClick r:id="" action="ppaction://media"/>
            <a:extLst>
              <a:ext uri="{FF2B5EF4-FFF2-40B4-BE49-F238E27FC236}">
                <a16:creationId xmlns:a16="http://schemas.microsoft.com/office/drawing/2014/main" id="{DFE08A17-3FD6-3CFE-27CB-6139A43E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2" b="269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D1B445-F842-6F0F-8FC3-74F0A52DA186}"/>
              </a:ext>
            </a:extLst>
          </p:cNvPr>
          <p:cNvSpPr/>
          <p:nvPr/>
        </p:nvSpPr>
        <p:spPr>
          <a:xfrm>
            <a:off x="4079776" y="50852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9E1CEFC-BE28-233E-8A70-B70F0AF2FDF2}"/>
              </a:ext>
            </a:extLst>
          </p:cNvPr>
          <p:cNvSpPr/>
          <p:nvPr/>
        </p:nvSpPr>
        <p:spPr>
          <a:xfrm>
            <a:off x="149312" y="3622632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新規作成ボタン</a:t>
            </a:r>
            <a:endParaRPr lang="en-US" altLang="ja-JP" sz="2000" dirty="0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CFBAA07-759F-30E9-775B-2876D5929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930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8891E-DAC5-0D62-F00E-4B4F6579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A25AE-410C-3099-49A9-010681D4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「お知らせ」のタイトル，内容等を入力してください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E557DA-9A62-785C-7074-086A7AA5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5E1C29-92AE-5195-E363-C67D4345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08C8EB-4EC3-20B9-E65A-F21A83F4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12</a:t>
            </a:fld>
            <a:endParaRPr lang="ja-JP" altLang="en-US"/>
          </a:p>
        </p:txBody>
      </p:sp>
      <p:pic>
        <p:nvPicPr>
          <p:cNvPr id="7" name="UTOL お知らせ入力x2">
            <a:hlinkClick r:id="" action="ppaction://media"/>
            <a:extLst>
              <a:ext uri="{FF2B5EF4-FFF2-40B4-BE49-F238E27FC236}">
                <a16:creationId xmlns:a16="http://schemas.microsoft.com/office/drawing/2014/main" id="{7013DC0C-0C32-B48E-6C4D-0D4420512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7" b="263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2211203-48C1-54B2-E443-F623DC07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0013820-5FB4-A193-A962-8D612126CCBD}"/>
              </a:ext>
            </a:extLst>
          </p:cNvPr>
          <p:cNvSpPr/>
          <p:nvPr/>
        </p:nvSpPr>
        <p:spPr>
          <a:xfrm flipV="1">
            <a:off x="4079776" y="3466097"/>
            <a:ext cx="5544616" cy="19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9BCDB7F5-59E3-6189-61B6-278BC747E0E0}"/>
              </a:ext>
            </a:extLst>
          </p:cNvPr>
          <p:cNvSpPr/>
          <p:nvPr/>
        </p:nvSpPr>
        <p:spPr>
          <a:xfrm>
            <a:off x="291816" y="2602007"/>
            <a:ext cx="3139888" cy="755960"/>
          </a:xfrm>
          <a:prstGeom prst="wedgeRoundRectCallout">
            <a:avLst>
              <a:gd name="adj1" fmla="val 90342"/>
              <a:gd name="adj2" fmla="val 6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一斉送信メールの題目（</a:t>
            </a:r>
            <a:r>
              <a:rPr lang="en-US" altLang="ja-JP" sz="2000" dirty="0"/>
              <a:t>Subject)</a:t>
            </a:r>
            <a:r>
              <a:rPr lang="ja-JP" altLang="en-US" sz="2000"/>
              <a:t>と本文に相当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3C65FC-04F5-39DF-F326-CCBC285CC198}"/>
              </a:ext>
            </a:extLst>
          </p:cNvPr>
          <p:cNvSpPr/>
          <p:nvPr/>
        </p:nvSpPr>
        <p:spPr>
          <a:xfrm flipV="1">
            <a:off x="4079776" y="5500340"/>
            <a:ext cx="5544616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0383F5EC-8657-E811-8A0E-B2C396510939}"/>
              </a:ext>
            </a:extLst>
          </p:cNvPr>
          <p:cNvSpPr/>
          <p:nvPr/>
        </p:nvSpPr>
        <p:spPr>
          <a:xfrm>
            <a:off x="229456" y="4230120"/>
            <a:ext cx="3139888" cy="755960"/>
          </a:xfrm>
          <a:prstGeom prst="wedgeRoundRectCallout">
            <a:avLst>
              <a:gd name="adj1" fmla="val 71991"/>
              <a:gd name="adj2" fmla="val 12736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掲示期間は内容に応じて適切に設定</a:t>
            </a:r>
            <a:endParaRPr lang="en-US" altLang="ja-JP" sz="2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5CE04D1-FAF5-0413-69AC-D90A3E7566BA}"/>
              </a:ext>
            </a:extLst>
          </p:cNvPr>
          <p:cNvSpPr/>
          <p:nvPr/>
        </p:nvSpPr>
        <p:spPr>
          <a:xfrm flipV="1">
            <a:off x="5131112" y="4005064"/>
            <a:ext cx="42546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9496CBA1-B18C-51A1-2E40-98CC2F7A8DCC}"/>
              </a:ext>
            </a:extLst>
          </p:cNvPr>
          <p:cNvSpPr/>
          <p:nvPr/>
        </p:nvSpPr>
        <p:spPr>
          <a:xfrm>
            <a:off x="7896200" y="2167706"/>
            <a:ext cx="2882200" cy="755960"/>
          </a:xfrm>
          <a:prstGeom prst="wedgeRoundRectCallout">
            <a:avLst>
              <a:gd name="adj1" fmla="val -54038"/>
              <a:gd name="adj2" fmla="val 18540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簡単な文字装飾や数式入力程度は可能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8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C3FA7-A4C7-65A7-8C3E-9F574E32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49410-98DA-EA4D-CD17-3AF0FD3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（必要ならプレビューしてから）登録してください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0213F0-CD69-A196-BCFF-544B2DED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B80E8-DEFA-EA83-685D-25D8C643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7A93AA-FCDD-E08E-2F0B-B1064340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7" name="UTOL お知らせ登録x2">
            <a:hlinkClick r:id="" action="ppaction://media"/>
            <a:extLst>
              <a:ext uri="{FF2B5EF4-FFF2-40B4-BE49-F238E27FC236}">
                <a16:creationId xmlns:a16="http://schemas.microsoft.com/office/drawing/2014/main" id="{312F7407-113C-DA07-B864-B5C105CF9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9" b="261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5BCBF97-4D71-8134-5B14-0C41614F7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4DD86C5-E5D1-5989-0406-3F70B1DD5515}"/>
              </a:ext>
            </a:extLst>
          </p:cNvPr>
          <p:cNvSpPr/>
          <p:nvPr/>
        </p:nvSpPr>
        <p:spPr>
          <a:xfrm>
            <a:off x="229456" y="4780260"/>
            <a:ext cx="3139888" cy="755960"/>
          </a:xfrm>
          <a:prstGeom prst="wedgeRoundRectCallout">
            <a:avLst>
              <a:gd name="adj1" fmla="val 72469"/>
              <a:gd name="adj2" fmla="val 1061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学生が設定していれば，メール・</a:t>
            </a:r>
            <a:r>
              <a:rPr lang="en-US" altLang="ja-JP" sz="2000" dirty="0"/>
              <a:t>LINE</a:t>
            </a:r>
            <a:r>
              <a:rPr lang="ja-JP" altLang="en-US" sz="2000"/>
              <a:t>へも通知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C85C55-76CB-681A-F6D2-DC6183BB65DA}"/>
              </a:ext>
            </a:extLst>
          </p:cNvPr>
          <p:cNvSpPr/>
          <p:nvPr/>
        </p:nvSpPr>
        <p:spPr>
          <a:xfrm flipV="1">
            <a:off x="4079776" y="5068292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A0FA4E4-1443-759E-704E-4100018447D7}"/>
              </a:ext>
            </a:extLst>
          </p:cNvPr>
          <p:cNvSpPr/>
          <p:nvPr/>
        </p:nvSpPr>
        <p:spPr>
          <a:xfrm flipV="1">
            <a:off x="4079776" y="5500251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A5B2466-F19F-7715-6C5E-63009F9E4546}"/>
              </a:ext>
            </a:extLst>
          </p:cNvPr>
          <p:cNvSpPr/>
          <p:nvPr/>
        </p:nvSpPr>
        <p:spPr>
          <a:xfrm>
            <a:off x="9702844" y="4024300"/>
            <a:ext cx="2496236" cy="755960"/>
          </a:xfrm>
          <a:prstGeom prst="wedgeRoundRectCallout">
            <a:avLst>
              <a:gd name="adj1" fmla="val -52464"/>
              <a:gd name="adj2" fmla="val 167220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通知相手を限定するこもできる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96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25431-E386-8FAD-ADB8-637F672B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8F64E1-1EAC-E9BC-FE60-0E52B323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の「メッセージ」が学生から届くことがあります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8F557-ED6E-7350-D018-5B7D75E8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47E96-4A45-E7D0-9219-53D51F91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734C7D-2079-1EE8-E4F2-425CB70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C8CF1BA-E9D8-60FE-B978-C616E217F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D9303DD-EAC8-1B53-B477-1C77C5240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10" y="2060848"/>
            <a:ext cx="8907780" cy="411607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95B0E9-A1AB-8EA1-4803-2AFFC7284678}"/>
              </a:ext>
            </a:extLst>
          </p:cNvPr>
          <p:cNvSpPr/>
          <p:nvPr/>
        </p:nvSpPr>
        <p:spPr>
          <a:xfrm flipV="1">
            <a:off x="5663952" y="2636912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BFE368F7-BF61-3D83-EEAA-EE04BB52DF95}"/>
              </a:ext>
            </a:extLst>
          </p:cNvPr>
          <p:cNvSpPr/>
          <p:nvPr/>
        </p:nvSpPr>
        <p:spPr>
          <a:xfrm>
            <a:off x="8478146" y="4084543"/>
            <a:ext cx="2875654" cy="755960"/>
          </a:xfrm>
          <a:prstGeom prst="wedgeRoundRectCallout">
            <a:avLst>
              <a:gd name="adj1" fmla="val -123089"/>
              <a:gd name="adj2" fmla="val -19402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ここをクリックするとメッセージが読める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1583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19C9F-2B84-6F8E-84FE-E6EE976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授業時間外</a:t>
            </a:r>
            <a:r>
              <a:rPr kumimoji="1" lang="ja-JP" altLang="en-US"/>
              <a:t>の連絡方法について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C23BBE-9CE8-1D19-FCD6-85ACB63D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教員から学生への連絡方法</a:t>
            </a:r>
            <a:endParaRPr kumimoji="1" lang="en-US" altLang="ja-JP" dirty="0"/>
          </a:p>
          <a:p>
            <a:pPr lvl="1"/>
            <a:r>
              <a:rPr lang="en-US" altLang="ja-JP" dirty="0"/>
              <a:t>UTOL </a:t>
            </a:r>
            <a:r>
              <a:rPr lang="ja-JP" altLang="en-US"/>
              <a:t>の「お知らせ」の利用を推奨します</a:t>
            </a:r>
            <a:endParaRPr lang="en-US" altLang="ja-JP" dirty="0"/>
          </a:p>
          <a:p>
            <a:r>
              <a:rPr kumimoji="1" lang="ja-JP" altLang="en-US"/>
              <a:t>学生から教員への連絡方法</a:t>
            </a:r>
            <a:endParaRPr kumimoji="1" lang="en-US" altLang="ja-JP" dirty="0"/>
          </a:p>
          <a:p>
            <a:pPr lvl="1"/>
            <a:r>
              <a:rPr lang="en-US" altLang="ja-JP" dirty="0"/>
              <a:t>UTOL </a:t>
            </a:r>
            <a:r>
              <a:rPr lang="ja-JP" altLang="en-US"/>
              <a:t>の「メッセージ」あるいはメールの利用を推奨します</a:t>
            </a:r>
            <a:endParaRPr lang="en-US" altLang="ja-JP" dirty="0"/>
          </a:p>
          <a:p>
            <a:r>
              <a:rPr lang="en-US" altLang="ja-JP" dirty="0"/>
              <a:t>UTOL</a:t>
            </a:r>
            <a:r>
              <a:rPr lang="ja-JP" altLang="en-US"/>
              <a:t>を使うかどうに関わらず，標準的に利用する連絡方法を学生に伝えてください</a:t>
            </a:r>
            <a:endParaRPr lang="en-US" altLang="ja-JP" dirty="0"/>
          </a:p>
          <a:p>
            <a:pPr lvl="1"/>
            <a:r>
              <a:rPr lang="ja-JP" altLang="en-US"/>
              <a:t>なお，教員によって連絡方法が異なると，多くの授業をとっている学生は混乱しやすいので，なるべく統一することが望まれます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95B9B-1B2C-789C-BDEE-77FDE9B9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EB1275-9377-A9AE-9784-C927F7A5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27F14B-C61F-921A-3166-22E6C5D2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47B24F7-FEF7-7FF0-ABDA-80F30A28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33269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1BD2-B582-DF15-9F41-6F326DAF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の時間割について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6AF08-A73E-768D-80E9-9C91DC87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月中に</a:t>
            </a:r>
            <a:r>
              <a:rPr kumimoji="1" lang="en-US" altLang="ja-JP" dirty="0"/>
              <a:t> 2024 </a:t>
            </a:r>
            <a:r>
              <a:rPr kumimoji="1" lang="ja-JP" altLang="en-US"/>
              <a:t>年度のコースを表示するには一手間必要です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3CF301-6B3E-2F09-FDB6-35022C99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2D4C89-62EA-2113-6DC2-89765A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A628B-A86B-704D-0B94-34362A8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7" name="UTOL 学期選択x2">
            <a:hlinkClick r:id="" action="ppaction://media"/>
            <a:extLst>
              <a:ext uri="{FF2B5EF4-FFF2-40B4-BE49-F238E27FC236}">
                <a16:creationId xmlns:a16="http://schemas.microsoft.com/office/drawing/2014/main" id="{61CAFCA3-FAB4-489A-318D-018562275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7" b="263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0995DB-67D5-8C52-6F10-0089AABE1A71}"/>
              </a:ext>
            </a:extLst>
          </p:cNvPr>
          <p:cNvSpPr/>
          <p:nvPr/>
        </p:nvSpPr>
        <p:spPr>
          <a:xfrm flipV="1">
            <a:off x="3935760" y="4293096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31FB0F9E-7DE6-C809-9D6E-46EDCEE05251}"/>
              </a:ext>
            </a:extLst>
          </p:cNvPr>
          <p:cNvSpPr/>
          <p:nvPr/>
        </p:nvSpPr>
        <p:spPr>
          <a:xfrm>
            <a:off x="147800" y="3429000"/>
            <a:ext cx="2702600" cy="755960"/>
          </a:xfrm>
          <a:prstGeom prst="wedgeRoundRectCallout">
            <a:avLst>
              <a:gd name="adj1" fmla="val 89544"/>
              <a:gd name="adj2" fmla="val 7102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年度とタームを選択</a:t>
            </a:r>
            <a:endParaRPr lang="en-US" altLang="ja-JP" sz="20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E4FEF57-F93D-EC3D-20E3-CF3CBCB1D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77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UTOL オンライン授業欄x2">
            <a:hlinkClick r:id="" action="ppaction://media"/>
            <a:extLst>
              <a:ext uri="{FF2B5EF4-FFF2-40B4-BE49-F238E27FC236}">
                <a16:creationId xmlns:a16="http://schemas.microsoft.com/office/drawing/2014/main" id="{EF73D186-6080-BCEA-B3AF-D691DFE24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303" b="427"/>
          <a:stretch>
            <a:fillRect/>
          </a:stretch>
        </p:blipFill>
        <p:spPr>
          <a:xfrm>
            <a:off x="3262560" y="1836000"/>
            <a:ext cx="787400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750637-763D-3931-2CAD-39EC1BF8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</a:t>
            </a:r>
            <a:r>
              <a:rPr lang="ja-JP" altLang="en-US"/>
              <a:t>掲示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01C8C6-6EA2-91E1-FF8E-97A0AB9A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r>
              <a:rPr kumimoji="1" lang="ja-JP" altLang="en-US"/>
              <a:t>の情報等は</a:t>
            </a:r>
            <a:r>
              <a:rPr kumimoji="1" lang="en-US" altLang="ja-JP" dirty="0"/>
              <a:t> UTOL </a:t>
            </a:r>
            <a:r>
              <a:rPr kumimoji="1" lang="ja-JP" altLang="en-US"/>
              <a:t>の「オンライン授業情報」欄に入力してください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EE367-2828-B663-2A89-5D8A4F54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0FD1F3-2D90-6DD6-3FF9-CFB19288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58BAA4-B08E-B09C-1856-9618C50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AC1FD586-621B-ED2D-375F-C9B7FFCC8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C137C6-B086-F6D8-2C41-431743433582}"/>
              </a:ext>
            </a:extLst>
          </p:cNvPr>
          <p:cNvSpPr>
            <a:spLocks/>
          </p:cNvSpPr>
          <p:nvPr/>
        </p:nvSpPr>
        <p:spPr>
          <a:xfrm>
            <a:off x="5015881" y="3387874"/>
            <a:ext cx="6098120" cy="68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D4460-FEEC-1715-7535-25048DBD8FDF}"/>
              </a:ext>
            </a:extLst>
          </p:cNvPr>
          <p:cNvSpPr/>
          <p:nvPr/>
        </p:nvSpPr>
        <p:spPr>
          <a:xfrm>
            <a:off x="10632504" y="3377515"/>
            <a:ext cx="481496" cy="28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956A9B64-ADCE-F816-85B1-1AB345886734}"/>
              </a:ext>
            </a:extLst>
          </p:cNvPr>
          <p:cNvSpPr/>
          <p:nvPr/>
        </p:nvSpPr>
        <p:spPr>
          <a:xfrm>
            <a:off x="9530363" y="2029990"/>
            <a:ext cx="1943337" cy="771461"/>
          </a:xfrm>
          <a:prstGeom prst="wedgeRoundRectCallout">
            <a:avLst>
              <a:gd name="adj1" fmla="val 22063"/>
              <a:gd name="adj2" fmla="val 12793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ここを押すと編集モード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379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3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C14436-AAB2-D057-30DD-E65053EA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9E3EB-2299-90F3-DC88-0B574979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学生は「オンライン授業情報」欄の内容を一覧できます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F6BBC5-7279-6E54-4ED5-84B2E0B8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CB7ABC-2A91-FA5A-5717-96E1B25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200" y="6398939"/>
            <a:ext cx="4834800" cy="365125"/>
          </a:xfrm>
        </p:spPr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3125F-496B-A593-E8B1-849953F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7D018F-0297-ED8B-0738-5C1FD410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872000"/>
            <a:ext cx="7772400" cy="469241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E8F496-3E93-AD17-3647-6EC9418C413F}"/>
              </a:ext>
            </a:extLst>
          </p:cNvPr>
          <p:cNvSpPr/>
          <p:nvPr/>
        </p:nvSpPr>
        <p:spPr>
          <a:xfrm>
            <a:off x="2376946" y="4437112"/>
            <a:ext cx="184684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D6E7BAF-D5CB-74CF-C74A-900082B5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983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84A53-B3D0-D295-C1B7-D9D543F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1F0F60-7443-41E5-3DBC-BC13C359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Zoom </a:t>
            </a:r>
            <a:r>
              <a:rPr lang="ja-JP" altLang="en-US"/>
              <a:t>会議室の情報は，</a:t>
            </a:r>
            <a:r>
              <a:rPr lang="en-US" altLang="ja-JP" dirty="0"/>
              <a:t>URL </a:t>
            </a:r>
            <a:r>
              <a:rPr lang="ja-JP" altLang="en-US"/>
              <a:t>だけでなく，ミーティング</a:t>
            </a:r>
            <a:r>
              <a:rPr lang="en-US" altLang="ja-JP" dirty="0"/>
              <a:t>ID</a:t>
            </a:r>
            <a:r>
              <a:rPr lang="ja-JP" altLang="en-US"/>
              <a:t>とパスコードも掲示するようにしてください</a:t>
            </a:r>
            <a:endParaRPr lang="en-US" altLang="ja-JP" dirty="0"/>
          </a:p>
          <a:p>
            <a:pPr lvl="1"/>
            <a:r>
              <a:rPr lang="ja-JP" altLang="en-US"/>
              <a:t>参考</a:t>
            </a:r>
            <a:r>
              <a:rPr lang="en-US" altLang="ja-JP" dirty="0"/>
              <a:t>: </a:t>
            </a:r>
            <a:r>
              <a:rPr lang="en" altLang="ja-JP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https://utelecon.adm.u-tokyo.ac.jp/faculty_members/url</a:t>
            </a:r>
            <a:endParaRPr kumimoji="1" lang="ja-JP" altLang="en-US"/>
          </a:p>
          <a:p>
            <a:r>
              <a:rPr kumimoji="1" lang="ja-JP" altLang="en-US"/>
              <a:t>「オンライン授業情報」欄には，授業期間中に変更しない（変更が少ない）情報を掲示するのが良いでしょう</a:t>
            </a:r>
            <a:endParaRPr kumimoji="1" lang="en-US" altLang="ja-JP" dirty="0"/>
          </a:p>
          <a:p>
            <a:pPr lvl="1"/>
            <a:r>
              <a:rPr lang="ja-JP" altLang="en-US"/>
              <a:t>一つの授業では，同じ </a:t>
            </a:r>
            <a:r>
              <a:rPr lang="en-US" altLang="ja-JP" dirty="0"/>
              <a:t>URL </a:t>
            </a:r>
            <a:r>
              <a:rPr lang="ja-JP" altLang="en-US"/>
              <a:t>を授業期間中使い続ける方が間違いが少ないです</a:t>
            </a:r>
            <a:endParaRPr kumimoji="1" lang="en-US" altLang="ja-JP" dirty="0"/>
          </a:p>
          <a:p>
            <a:r>
              <a:rPr lang="ja-JP" altLang="en-US"/>
              <a:t>掲示の時期は，授業開始の直前ではなく，ゆとりを持たせるようにお願いします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4B26AB-C7B6-BF1C-D8D7-8A38A3FC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BE0E8-C479-EDBD-A85C-1614F28A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ED41F-252D-A460-C9BD-48101BAE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A1E762C6-9479-429C-AF6D-73BA4B697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6996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08276-F9B6-2D42-85DD-E80C1156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はじめに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B0F7A9-8BCE-BBE9-D493-7E657B007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東京大学の授業を始める前に，次の</a:t>
            </a:r>
            <a:r>
              <a:rPr kumimoji="1" lang="en-US" altLang="ja-JP" dirty="0"/>
              <a:t> 3 </a:t>
            </a:r>
            <a:r>
              <a:rPr kumimoji="1" lang="ja-JP" altLang="en-US"/>
              <a:t>つのシステムに馴染んでおくことをお薦めします</a:t>
            </a:r>
            <a:endParaRPr lang="en-US" altLang="ja-JP" dirty="0"/>
          </a:p>
          <a:p>
            <a:pPr lvl="1"/>
            <a:r>
              <a:rPr kumimoji="1" lang="ja-JP" altLang="en-US" b="1"/>
              <a:t>学務システム</a:t>
            </a:r>
            <a:r>
              <a:rPr kumimoji="1" lang="en-US" altLang="ja-JP" b="1" dirty="0"/>
              <a:t> UTAS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Academic affairs System)</a:t>
            </a:r>
          </a:p>
          <a:p>
            <a:pPr lvl="2"/>
            <a:r>
              <a:rPr lang="ja-JP" altLang="en-US"/>
              <a:t>シラバスの登録や成績の報告に使います</a:t>
            </a:r>
            <a:endParaRPr lang="en-US" altLang="ja-JP" dirty="0"/>
          </a:p>
          <a:p>
            <a:pPr lvl="2"/>
            <a:r>
              <a:rPr lang="ja-JP" altLang="en-US"/>
              <a:t>学部・研究科の教務課等から連絡を受けて使うことが多いです</a:t>
            </a:r>
            <a:endParaRPr lang="en-US" altLang="ja-JP" dirty="0"/>
          </a:p>
          <a:p>
            <a:pPr lvl="1"/>
            <a:r>
              <a:rPr kumimoji="1" lang="ja-JP" altLang="en-US" b="1"/>
              <a:t>学習管理システム</a:t>
            </a:r>
            <a:r>
              <a:rPr kumimoji="1" lang="en-US" altLang="ja-JP" b="1" dirty="0"/>
              <a:t> UTOL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LMS)</a:t>
            </a:r>
          </a:p>
          <a:p>
            <a:pPr lvl="2"/>
            <a:r>
              <a:rPr kumimoji="1" lang="ja-JP" altLang="en-US"/>
              <a:t>お知らせ，教材配布，課題出題とレポート回収などに使います</a:t>
            </a:r>
            <a:endParaRPr kumimoji="1" lang="en-US" altLang="ja-JP" dirty="0"/>
          </a:p>
          <a:p>
            <a:pPr lvl="2"/>
            <a:r>
              <a:rPr lang="ja-JP" altLang="en-US"/>
              <a:t>授業期間中の教員・学生間の情報のやり取りをサポートします</a:t>
            </a:r>
            <a:endParaRPr lang="en-US" altLang="ja-JP" dirty="0"/>
          </a:p>
          <a:p>
            <a:pPr lvl="1"/>
            <a:r>
              <a:rPr lang="en-US" altLang="ja-JP" b="1" dirty="0"/>
              <a:t>Web </a:t>
            </a:r>
            <a:r>
              <a:rPr lang="ja-JP" altLang="en-US" b="1"/>
              <a:t>会議システム</a:t>
            </a:r>
            <a:r>
              <a:rPr lang="en-US" altLang="ja-JP" b="1" dirty="0"/>
              <a:t> Zoom</a:t>
            </a:r>
          </a:p>
          <a:p>
            <a:pPr lvl="2"/>
            <a:r>
              <a:rPr kumimoji="1" lang="ja-JP" altLang="en-US"/>
              <a:t>東大でもっともよく使われているオンライン会議システムです</a:t>
            </a:r>
            <a:endParaRPr kumimoji="1" lang="en-US" altLang="ja-JP" dirty="0"/>
          </a:p>
          <a:p>
            <a:pPr lvl="2"/>
            <a:r>
              <a:rPr lang="ja-JP" altLang="en-US"/>
              <a:t>オンラインで</a:t>
            </a:r>
            <a:r>
              <a:rPr lang="en-US" altLang="ja-JP" dirty="0"/>
              <a:t>1</a:t>
            </a:r>
            <a:r>
              <a:rPr lang="ja-JP" altLang="en-US"/>
              <a:t>回以上開催する授業は多いです</a:t>
            </a:r>
            <a:endParaRPr lang="en-US" altLang="ja-JP" dirty="0"/>
          </a:p>
          <a:p>
            <a:r>
              <a:rPr lang="ja-JP" altLang="en-US"/>
              <a:t>このパートでは，これらのシステムについて簡単に紹介します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892F6C-8FCB-6E62-05C4-C69FB5C2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1443C5-9C54-4D36-A071-516BB62F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63C05-A61F-8985-9F5E-4B581931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EB6593E5-0F24-526F-1080-00EB2595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51" y="2049990"/>
            <a:ext cx="1296144" cy="111387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F17304BE-9C35-4B8C-D63A-92EE87FC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32" y="3559630"/>
            <a:ext cx="2377182" cy="59248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5E4D2037-FC0E-22B9-55E0-73E15113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5" y="4547885"/>
            <a:ext cx="2108076" cy="70269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2965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教材の配布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コース内で「教材」を追加してください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教材追加x2">
            <a:hlinkClick r:id="" action="ppaction://media"/>
            <a:extLst>
              <a:ext uri="{FF2B5EF4-FFF2-40B4-BE49-F238E27FC236}">
                <a16:creationId xmlns:a16="http://schemas.microsoft.com/office/drawing/2014/main" id="{314D3B98-C869-174F-96B1-2A560C0608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.5796"/>
                </p14:media>
              </p:ext>
            </p:extLst>
          </p:nvPr>
        </p:nvPicPr>
        <p:blipFill rotWithShape="1">
          <a:blip r:embed="rId5"/>
          <a:srcRect t="12464" b="265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8C8F27C-7613-4DCD-68CF-21C844A89ADC}"/>
              </a:ext>
            </a:extLst>
          </p:cNvPr>
          <p:cNvSpPr/>
          <p:nvPr/>
        </p:nvSpPr>
        <p:spPr>
          <a:xfrm>
            <a:off x="4079776" y="4590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1ECBA8C0-B3D2-479C-854E-D0BC70085762}"/>
              </a:ext>
            </a:extLst>
          </p:cNvPr>
          <p:cNvSpPr/>
          <p:nvPr/>
        </p:nvSpPr>
        <p:spPr>
          <a:xfrm>
            <a:off x="149312" y="3140968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新規作成ボタン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823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教材の配布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タイトルを入力し，教材ファイルを</a:t>
            </a:r>
            <a:r>
              <a:rPr lang="ja-JP" altLang="en-US"/>
              <a:t>ドロップしてください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UTOL 教材ファイルx2">
            <a:hlinkClick r:id="" action="ppaction://media"/>
            <a:extLst>
              <a:ext uri="{FF2B5EF4-FFF2-40B4-BE49-F238E27FC236}">
                <a16:creationId xmlns:a16="http://schemas.microsoft.com/office/drawing/2014/main" id="{0ECCCEDD-4FFA-5B67-2C70-E0A6AC80C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653" r="117" b="78"/>
          <a:stretch/>
        </p:blipFill>
        <p:spPr>
          <a:xfrm>
            <a:off x="2169160" y="1872000"/>
            <a:ext cx="785368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265105-CD63-3285-AFEE-DBD723565111}"/>
              </a:ext>
            </a:extLst>
          </p:cNvPr>
          <p:cNvSpPr/>
          <p:nvPr/>
        </p:nvSpPr>
        <p:spPr>
          <a:xfrm>
            <a:off x="5303912" y="3933080"/>
            <a:ext cx="4248472" cy="272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F99854A5-146A-AFEA-3062-8D8DC787B0BD}"/>
              </a:ext>
            </a:extLst>
          </p:cNvPr>
          <p:cNvSpPr/>
          <p:nvPr/>
        </p:nvSpPr>
        <p:spPr>
          <a:xfrm>
            <a:off x="477600" y="3140968"/>
            <a:ext cx="3026112" cy="649316"/>
          </a:xfrm>
          <a:prstGeom prst="wedgeRoundRectCallout">
            <a:avLst>
              <a:gd name="adj1" fmla="val 108784"/>
              <a:gd name="adj2" fmla="val 1639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簡単な文章だけなら，ここに入力しても良い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652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教材の配布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確認画面に進み，登録してください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2" name="UTOL 教材登録x2">
            <a:hlinkClick r:id="" action="ppaction://media"/>
            <a:extLst>
              <a:ext uri="{FF2B5EF4-FFF2-40B4-BE49-F238E27FC236}">
                <a16:creationId xmlns:a16="http://schemas.microsoft.com/office/drawing/2014/main" id="{F58DA6B7-220B-C631-192A-FF4D0C043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464" r="117" b="266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897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教材の配布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一つの「教材」に，複数のファイルを含めることもできます</a:t>
            </a:r>
            <a:endParaRPr lang="en-US" altLang="ja-JP" dirty="0"/>
          </a:p>
          <a:p>
            <a:r>
              <a:rPr lang="ja-JP" altLang="en-US"/>
              <a:t>公開期間としては，期末試験が終わるまでが一つの目安です</a:t>
            </a:r>
            <a:endParaRPr lang="en-US" altLang="ja-JP" dirty="0"/>
          </a:p>
          <a:p>
            <a:r>
              <a:rPr lang="ja-JP" altLang="en-US"/>
              <a:t>「著作権法第</a:t>
            </a:r>
            <a:r>
              <a:rPr lang="en-US" altLang="ja-JP" dirty="0"/>
              <a:t>35</a:t>
            </a:r>
            <a:r>
              <a:rPr lang="ja-JP" altLang="en-US"/>
              <a:t>条（学校その他の教育機関における複製等）」の適用については，以下を参照してください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https://utelecon.adm.u-tokyo.ac.jp/articles/copyright/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9199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11A92-EDFB-4D2D-7A5B-4F21EF7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課題の出題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D7FC0-5D6C-361A-50A0-6999E3C3D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課題の登録方法も，教材とほぼ同様です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BD53B-1EB2-DD97-DE55-E73CF926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8B881-619A-C8F0-85A1-64B08BB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2562E-980E-333D-38EB-4166A76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9F85F357-0CD1-9412-720B-F77F6620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課題登録x2">
            <a:hlinkClick r:id="" action="ppaction://media"/>
            <a:extLst>
              <a:ext uri="{FF2B5EF4-FFF2-40B4-BE49-F238E27FC236}">
                <a16:creationId xmlns:a16="http://schemas.microsoft.com/office/drawing/2014/main" id="{133335AB-2BB4-BE01-00E8-1AF099FCB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" t="12959" r="-2" b="-230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EFF36F-02EE-7A37-E8B4-ECCDD3DE5EC0}"/>
              </a:ext>
            </a:extLst>
          </p:cNvPr>
          <p:cNvSpPr/>
          <p:nvPr/>
        </p:nvSpPr>
        <p:spPr>
          <a:xfrm>
            <a:off x="4079776" y="46620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F29CC75B-8E29-53C9-0468-9070E9CDF481}"/>
              </a:ext>
            </a:extLst>
          </p:cNvPr>
          <p:cNvSpPr/>
          <p:nvPr/>
        </p:nvSpPr>
        <p:spPr>
          <a:xfrm>
            <a:off x="149312" y="3212976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新規作成ボタン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776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82F431-35CD-A5DF-08BF-BC22FD49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課題の出題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51AB5-44B2-9A9F-6C39-6E3D746F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BCF2E-500D-46DA-C2E9-F49C654F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90FD12-0198-0261-6712-1780BE86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DE9387-524D-955F-FD19-EA7755C34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33679"/>
            <a:ext cx="9977120" cy="44297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8499ABB4-0177-16CC-E263-7D57D91B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4069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</a:t>
            </a:r>
            <a:r>
              <a:rPr lang="ja-JP" altLang="en-US" b="0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︙」</a:t>
            </a:r>
            <a:r>
              <a:rPr kumimoji="1" lang="ja-JP" altLang="en-US"/>
              <a:t>メニューから「提出状況確認」を選んでください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UTOL レポート一覧x2">
            <a:hlinkClick r:id="" action="ppaction://media"/>
            <a:extLst>
              <a:ext uri="{FF2B5EF4-FFF2-40B4-BE49-F238E27FC236}">
                <a16:creationId xmlns:a16="http://schemas.microsoft.com/office/drawing/2014/main" id="{B8CC4772-3E76-ACDC-0161-1210E9155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>
            <a:fillRect/>
          </a:stretch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09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レポートを一括ダウンロードできます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E25CAF6-F7A1-C2B6-AA68-1B6475D06D71}"/>
              </a:ext>
            </a:extLst>
          </p:cNvPr>
          <p:cNvSpPr/>
          <p:nvPr/>
        </p:nvSpPr>
        <p:spPr>
          <a:xfrm flipH="1">
            <a:off x="2732400" y="5292000"/>
            <a:ext cx="216024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62346" y="4077072"/>
            <a:ext cx="2378376" cy="649316"/>
          </a:xfrm>
          <a:prstGeom prst="wedgeRoundRectCallout">
            <a:avLst>
              <a:gd name="adj1" fmla="val 62074"/>
              <a:gd name="adj2" fmla="val 15022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</a:t>
            </a:r>
            <a:r>
              <a:rPr lang="ja-JP" altLang="en-US" sz="2000"/>
              <a:t>ここをチェック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151784" y="2204864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DD4F35E1-4E55-F4C6-DFB2-910DE6A4EAC9}"/>
              </a:ext>
            </a:extLst>
          </p:cNvPr>
          <p:cNvSpPr/>
          <p:nvPr/>
        </p:nvSpPr>
        <p:spPr>
          <a:xfrm>
            <a:off x="62346" y="2059604"/>
            <a:ext cx="2378376" cy="649316"/>
          </a:xfrm>
          <a:prstGeom prst="wedgeRoundRectCallout">
            <a:avLst>
              <a:gd name="adj1" fmla="val 122180"/>
              <a:gd name="adj2" fmla="val 1336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</a:t>
            </a:r>
            <a:r>
              <a:rPr lang="ja-JP" altLang="en-US" sz="2000"/>
              <a:t>ここを押す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C429EF-AF53-B298-C25B-F84BEE78A429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90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レポートを個別に見ることもできます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28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284334" y="4941168"/>
            <a:ext cx="2378376" cy="649316"/>
          </a:xfrm>
          <a:prstGeom prst="wedgeRoundRectCallout">
            <a:avLst>
              <a:gd name="adj1" fmla="val 142757"/>
              <a:gd name="adj2" fmla="val 17005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871864" y="63093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BCE20E-19F6-2BBD-4247-F74B775D3635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94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画面上で採点するには「編集」の鉛筆マークを選んでください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レポート個別x2">
            <a:hlinkClick r:id="" action="ppaction://media"/>
            <a:extLst>
              <a:ext uri="{FF2B5EF4-FFF2-40B4-BE49-F238E27FC236}">
                <a16:creationId xmlns:a16="http://schemas.microsoft.com/office/drawing/2014/main" id="{4CFC520C-87CB-E138-FB2C-55A510733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6" t="12959" r="125" b="-230"/>
          <a:stretch/>
        </p:blipFill>
        <p:spPr>
          <a:xfrm>
            <a:off x="2160000" y="1933475"/>
            <a:ext cx="781200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913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E4B81-53AB-208E-BD1A-1A9300E0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より詳しくは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344A75-3FC1-9564-23DD-A07AEB32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0A6E83-0634-A1C1-4AD0-8CDB1C44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801" y="6290949"/>
            <a:ext cx="4834800" cy="365125"/>
          </a:xfrm>
        </p:spPr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D28F75-0A30-146A-FB79-C9B26F55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E3D9DEC-6C56-20D1-C883-F030A288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https://utelecon.adm.u-tokyo.ac.jp/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/>
              <a:t>を参照してください</a:t>
            </a:r>
          </a:p>
        </p:txBody>
      </p:sp>
      <p:pic>
        <p:nvPicPr>
          <p:cNvPr id="12" name="図 11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C9952850-F640-6A1F-8808-2DBD251B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4516" r="6170" b="9832"/>
          <a:stretch/>
        </p:blipFill>
        <p:spPr>
          <a:xfrm>
            <a:off x="3040614" y="1916832"/>
            <a:ext cx="6111973" cy="473924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760764E-9929-29D9-F413-83C9F79C63AF}"/>
              </a:ext>
            </a:extLst>
          </p:cNvPr>
          <p:cNvSpPr/>
          <p:nvPr/>
        </p:nvSpPr>
        <p:spPr>
          <a:xfrm>
            <a:off x="8269801" y="3183599"/>
            <a:ext cx="635112" cy="252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92B1B11-0AED-6FC0-2F98-D7D1199CCE2E}"/>
              </a:ext>
            </a:extLst>
          </p:cNvPr>
          <p:cNvSpPr/>
          <p:nvPr/>
        </p:nvSpPr>
        <p:spPr>
          <a:xfrm>
            <a:off x="8447248" y="6123794"/>
            <a:ext cx="576000" cy="532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846EE57-2802-9285-5931-C40236730D71}"/>
              </a:ext>
            </a:extLst>
          </p:cNvPr>
          <p:cNvSpPr/>
          <p:nvPr/>
        </p:nvSpPr>
        <p:spPr>
          <a:xfrm>
            <a:off x="4248601" y="3894599"/>
            <a:ext cx="12600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0DA86C6-5BC8-35CE-133B-C819E7F72BEC}"/>
              </a:ext>
            </a:extLst>
          </p:cNvPr>
          <p:cNvSpPr/>
          <p:nvPr/>
        </p:nvSpPr>
        <p:spPr>
          <a:xfrm>
            <a:off x="4248601" y="4373399"/>
            <a:ext cx="1260000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FAFDDE2-DF1A-E7D9-9D05-5BEC0E639A35}"/>
              </a:ext>
            </a:extLst>
          </p:cNvPr>
          <p:cNvSpPr/>
          <p:nvPr/>
        </p:nvSpPr>
        <p:spPr>
          <a:xfrm>
            <a:off x="4248601" y="3677729"/>
            <a:ext cx="1260000" cy="1899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8711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提出物を確認し，評価等を入力してください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UTOL レポート採点x2">
            <a:hlinkClick r:id="" action="ppaction://media"/>
            <a:extLst>
              <a:ext uri="{FF2B5EF4-FFF2-40B4-BE49-F238E27FC236}">
                <a16:creationId xmlns:a16="http://schemas.microsoft.com/office/drawing/2014/main" id="{129C0A70-E35D-FBCA-0D6E-6513C7D1F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4" b="12246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24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課題レポートの採点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評価等を一括アップロードすることもできます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0F9B-FCB9-9D64-1BDC-13452B22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FC32C0-29F8-5986-7AD0-832FC550B794}"/>
              </a:ext>
            </a:extLst>
          </p:cNvPr>
          <p:cNvSpPr/>
          <p:nvPr/>
        </p:nvSpPr>
        <p:spPr>
          <a:xfrm flipH="1">
            <a:off x="6023992" y="2564904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8556A90-2912-8216-7B1D-9B3213EC89B7}"/>
              </a:ext>
            </a:extLst>
          </p:cNvPr>
          <p:cNvSpPr/>
          <p:nvPr/>
        </p:nvSpPr>
        <p:spPr>
          <a:xfrm>
            <a:off x="177946" y="3344798"/>
            <a:ext cx="2591152" cy="910103"/>
          </a:xfrm>
          <a:prstGeom prst="wedgeRoundRectCallout">
            <a:avLst>
              <a:gd name="adj1" fmla="val 103400"/>
              <a:gd name="adj2" fmla="val -8069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Excel </a:t>
            </a:r>
            <a:r>
              <a:rPr lang="ja-JP" altLang="en-US" sz="2000"/>
              <a:t>ファイルをダウンロード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3695BD-FEC9-346E-BB0B-30413B4618B6}"/>
              </a:ext>
            </a:extLst>
          </p:cNvPr>
          <p:cNvSpPr/>
          <p:nvPr/>
        </p:nvSpPr>
        <p:spPr>
          <a:xfrm flipH="1">
            <a:off x="4156564" y="2844000"/>
            <a:ext cx="1296000" cy="21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7EA6AB-2FE9-A3D3-47F2-9AF482FFD43F}"/>
              </a:ext>
            </a:extLst>
          </p:cNvPr>
          <p:cNvSpPr/>
          <p:nvPr/>
        </p:nvSpPr>
        <p:spPr>
          <a:xfrm flipH="1">
            <a:off x="4156564" y="2591999"/>
            <a:ext cx="4275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1A88EE8-B7E0-A7B9-F6EE-00DFA66A761A}"/>
              </a:ext>
            </a:extLst>
          </p:cNvPr>
          <p:cNvSpPr/>
          <p:nvPr/>
        </p:nvSpPr>
        <p:spPr>
          <a:xfrm>
            <a:off x="213831" y="2289872"/>
            <a:ext cx="2591152" cy="910103"/>
          </a:xfrm>
          <a:prstGeom prst="wedgeRoundRectCallout">
            <a:avLst>
              <a:gd name="adj1" fmla="val 101123"/>
              <a:gd name="adj2" fmla="val -61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Excel </a:t>
            </a:r>
            <a:r>
              <a:rPr lang="ja-JP" altLang="en-US" sz="2000"/>
              <a:t>ファイルの中身を埋めて選択</a:t>
            </a:r>
            <a:endParaRPr lang="en-US" altLang="ja-JP" sz="2000" dirty="0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6537B55C-A8FC-C985-7E5A-BBC3DDD5578F}"/>
              </a:ext>
            </a:extLst>
          </p:cNvPr>
          <p:cNvSpPr/>
          <p:nvPr/>
        </p:nvSpPr>
        <p:spPr>
          <a:xfrm>
            <a:off x="7528259" y="2060848"/>
            <a:ext cx="2591152" cy="685905"/>
          </a:xfrm>
          <a:prstGeom prst="wedgeRoundRectCallout">
            <a:avLst>
              <a:gd name="adj1" fmla="val -71908"/>
              <a:gd name="adj2" fmla="val 3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3. </a:t>
            </a:r>
            <a:r>
              <a:rPr lang="ja-JP" altLang="en-US" sz="2000"/>
              <a:t>アップロード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9147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オンラインテストの設定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オンラインテストの登録も，最初は教材や課題と同様です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test 追加x2">
            <a:hlinkClick r:id="" action="ppaction://media"/>
            <a:extLst>
              <a:ext uri="{FF2B5EF4-FFF2-40B4-BE49-F238E27FC236}">
                <a16:creationId xmlns:a16="http://schemas.microsoft.com/office/drawing/2014/main" id="{552A3164-556E-53AF-14AB-0904EDFF9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29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874D1B0-37B4-F347-C99D-FF07F42FD313}"/>
              </a:ext>
            </a:extLst>
          </p:cNvPr>
          <p:cNvSpPr/>
          <p:nvPr/>
        </p:nvSpPr>
        <p:spPr>
          <a:xfrm>
            <a:off x="4079776" y="5562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322D429B-B80F-2EA0-DD37-754F497FBAEA}"/>
              </a:ext>
            </a:extLst>
          </p:cNvPr>
          <p:cNvSpPr/>
          <p:nvPr/>
        </p:nvSpPr>
        <p:spPr>
          <a:xfrm>
            <a:off x="149312" y="4140232"/>
            <a:ext cx="2378376" cy="649316"/>
          </a:xfrm>
          <a:prstGeom prst="wedgeRoundRectCallout">
            <a:avLst>
              <a:gd name="adj1" fmla="val 114356"/>
              <a:gd name="adj2" fmla="val 17311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新規作成ボタン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95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オンラインテストの設定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設定項目は多い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図 1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49EC414-D6AD-B898-B181-F5484FAA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4" y="1049630"/>
            <a:ext cx="7344816" cy="559785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21814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オンラインテストの設定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（一般には複数の）設問を設定してください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test 設問x2">
            <a:hlinkClick r:id="" action="ppaction://media"/>
            <a:extLst>
              <a:ext uri="{FF2B5EF4-FFF2-40B4-BE49-F238E27FC236}">
                <a16:creationId xmlns:a16="http://schemas.microsoft.com/office/drawing/2014/main" id="{0FF78E88-1CAA-4E29-19CD-517B09541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062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オンラインテストの設定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選択形式の場合，さらに選択肢と正解を設定します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UTOL test 選択肢x2">
            <a:hlinkClick r:id="" action="ppaction://media"/>
            <a:extLst>
              <a:ext uri="{FF2B5EF4-FFF2-40B4-BE49-F238E27FC236}">
                <a16:creationId xmlns:a16="http://schemas.microsoft.com/office/drawing/2014/main" id="{967E5D9E-F070-05DC-EB90-3B56CA41A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1973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オンラインテストの設定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配点を決め，さらに設問を全部入力してから，確認画面に進み登録します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UTOL test 登録x2">
            <a:hlinkClick r:id="" action="ppaction://media"/>
            <a:extLst>
              <a:ext uri="{FF2B5EF4-FFF2-40B4-BE49-F238E27FC236}">
                <a16:creationId xmlns:a16="http://schemas.microsoft.com/office/drawing/2014/main" id="{8B616050-31E1-C9BD-DF4D-1BB0E7A7E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3204000" y="1872000"/>
            <a:ext cx="783336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9373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D2E59-B7E9-5F3B-7065-7469F324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オンラインテストの採点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133E78-9EF9-E6AB-846E-E456CE11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選択形式および穴埋め形式では，自動採点も可能</a:t>
            </a:r>
            <a:endParaRPr lang="en-US" altLang="ja-JP" dirty="0"/>
          </a:p>
          <a:p>
            <a:pPr lvl="1"/>
            <a:r>
              <a:rPr kumimoji="1" lang="ja-JP" altLang="en-US"/>
              <a:t>ただし，穴埋め形式の自動採点は，正解の文字列との完全一致（前後の空白は除く）で判定</a:t>
            </a:r>
            <a:endParaRPr kumimoji="1" lang="en-US" altLang="ja-JP" dirty="0"/>
          </a:p>
          <a:p>
            <a:pPr lvl="2"/>
            <a:r>
              <a:rPr lang="en-US" altLang="ja-JP" dirty="0"/>
              <a:t>i.e. </a:t>
            </a:r>
            <a:r>
              <a:rPr lang="ja-JP" altLang="en-US"/>
              <a:t>全角の「１」と半角の</a:t>
            </a:r>
            <a:r>
              <a:rPr lang="en-US" altLang="ja-JP" dirty="0"/>
              <a:t> </a:t>
            </a:r>
            <a:r>
              <a:rPr lang="ja-JP" altLang="en-US"/>
              <a:t>「</a:t>
            </a:r>
            <a:r>
              <a:rPr lang="en-US" altLang="ja-JP" dirty="0"/>
              <a:t>1</a:t>
            </a:r>
            <a:r>
              <a:rPr lang="ja-JP" altLang="en-US"/>
              <a:t>」，「</a:t>
            </a:r>
            <a:r>
              <a:rPr lang="en-US" altLang="ja-JP" dirty="0"/>
              <a:t>1</a:t>
            </a:r>
            <a:r>
              <a:rPr lang="ja-JP" altLang="en-US"/>
              <a:t>」と「</a:t>
            </a:r>
            <a:r>
              <a:rPr lang="en-US" altLang="ja-JP" dirty="0"/>
              <a:t>1.0</a:t>
            </a:r>
            <a:r>
              <a:rPr lang="ja-JP" altLang="en-US"/>
              <a:t>」などは不一致とみなされる</a:t>
            </a:r>
            <a:endParaRPr lang="en-US" altLang="ja-JP" dirty="0"/>
          </a:p>
          <a:p>
            <a:r>
              <a:rPr lang="ja-JP" altLang="en-US"/>
              <a:t>解答状況の確認やコメントの返却は，「課題」とほぼ同様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461D5-0C74-B9D5-DBE1-50FC8345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91CD9-951A-2225-B900-94DB5380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884826-AA96-4FF4-CCFE-D268429D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37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23AAD29-A8F6-8DAE-666E-79D10698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40" y="3675088"/>
            <a:ext cx="8783320" cy="260477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0BD55-DC79-49AE-010C-E0C9D7735BFB}"/>
              </a:ext>
            </a:extLst>
          </p:cNvPr>
          <p:cNvSpPr/>
          <p:nvPr/>
        </p:nvSpPr>
        <p:spPr>
          <a:xfrm flipH="1">
            <a:off x="8832304" y="4437112"/>
            <a:ext cx="122400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7B98063-13B7-DC1B-B166-8D83DD6666EE}"/>
              </a:ext>
            </a:extLst>
          </p:cNvPr>
          <p:cNvSpPr/>
          <p:nvPr/>
        </p:nvSpPr>
        <p:spPr>
          <a:xfrm flipH="1">
            <a:off x="9768409" y="407198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2558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581FA-517E-A5FE-E329-C1A4020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出欠の確認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06441C-5318-AF8F-23C0-F9D86154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授業時間中に簡単なオンラインテストを行うことで，出欠を確認することができます</a:t>
            </a:r>
            <a:endParaRPr kumimoji="1" lang="en-US" altLang="ja-JP" dirty="0"/>
          </a:p>
          <a:p>
            <a:r>
              <a:rPr kumimoji="1" lang="en-US" altLang="ja-JP" dirty="0"/>
              <a:t>UTOL </a:t>
            </a:r>
            <a:r>
              <a:rPr kumimoji="1" lang="ja-JP" altLang="en-US"/>
              <a:t>には，教員が授業中に一時パスワードを示し，それを学生に入力してもらう「出席管理」の機能もあります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42F367-D4EF-1BC2-928F-6A992F14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3C15F-FD9F-89A9-6290-EEEF8174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FBA866-549E-7580-3EF9-864B2896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38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870A238-6359-B01F-4196-79C6A19C4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図 8" descr="テーブル&#10;&#10;自動的に生成された説明">
            <a:extLst>
              <a:ext uri="{FF2B5EF4-FFF2-40B4-BE49-F238E27FC236}">
                <a16:creationId xmlns:a16="http://schemas.microsoft.com/office/drawing/2014/main" id="{F302278D-9CD1-1B55-9413-2933DC2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8960"/>
            <a:ext cx="7772400" cy="306427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7041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F7D20-CF37-4DC6-FB3E-F59880A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休講・補講の登録と連絡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CC60B-3A04-8B27-9E4D-EFB18123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休講・補講を行う場合，まずは</a:t>
            </a:r>
            <a:r>
              <a:rPr lang="en-US" altLang="ja-JP" dirty="0"/>
              <a:t> UTAS </a:t>
            </a:r>
            <a:r>
              <a:rPr lang="ja-JP" altLang="en-US"/>
              <a:t>に登録してください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履修者への連絡には</a:t>
            </a:r>
            <a:r>
              <a:rPr lang="en-US" altLang="ja-JP" dirty="0"/>
              <a:t> UTOL </a:t>
            </a:r>
            <a:r>
              <a:rPr lang="ja-JP" altLang="en-US"/>
              <a:t>の「お知らせ」を使うこともできます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E79D0-905B-3612-E53E-D7FAB1AC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54EC4-3C49-7C2A-BAA0-D1E2F917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607075-41DE-9E96-C227-2C9E7E71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39</a:t>
            </a:fld>
            <a:endParaRPr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B8BF150E-5DC0-B359-5DDC-08A668EE3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628835-8405-C301-17B1-A617BDFAD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15039" r="4142" b="70175"/>
          <a:stretch/>
        </p:blipFill>
        <p:spPr>
          <a:xfrm>
            <a:off x="1991544" y="1988840"/>
            <a:ext cx="7128792" cy="936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4FD76F5-7F15-2E4C-3DC3-237E928B91DE}"/>
              </a:ext>
            </a:extLst>
          </p:cNvPr>
          <p:cNvSpPr/>
          <p:nvPr/>
        </p:nvSpPr>
        <p:spPr>
          <a:xfrm>
            <a:off x="4122000" y="2394855"/>
            <a:ext cx="432000" cy="394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FC439B0-4CC7-4302-C783-D5FDE69D8F6A}"/>
              </a:ext>
            </a:extLst>
          </p:cNvPr>
          <p:cNvSpPr/>
          <p:nvPr/>
        </p:nvSpPr>
        <p:spPr>
          <a:xfrm>
            <a:off x="2840772" y="2744840"/>
            <a:ext cx="662940" cy="169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127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25099E-5BCB-40E0-E194-3CDFDBB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4E1E12-22FA-E873-E5B7-9C07E065B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036" y="1309936"/>
            <a:ext cx="8159468" cy="4974432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授業開始前</a:t>
            </a:r>
            <a:endParaRPr lang="en-US" altLang="ja-JP" dirty="0"/>
          </a:p>
          <a:p>
            <a:pPr lvl="1"/>
            <a:r>
              <a:rPr kumimoji="1" lang="ja-JP" altLang="en-US"/>
              <a:t>シラバス入力</a:t>
            </a:r>
            <a:endParaRPr kumimoji="1" lang="en-US" altLang="ja-JP" dirty="0"/>
          </a:p>
          <a:p>
            <a:r>
              <a:rPr lang="ja-JP" altLang="en-US"/>
              <a:t>主に授業期間中</a:t>
            </a:r>
            <a:endParaRPr lang="en-US" altLang="ja-JP" dirty="0"/>
          </a:p>
          <a:p>
            <a:pPr lvl="1"/>
            <a:r>
              <a:rPr lang="ja-JP" altLang="en-US"/>
              <a:t>授業時間外のコミュニケーション</a:t>
            </a:r>
            <a:endParaRPr kumimoji="1" lang="en-US" altLang="ja-JP" dirty="0"/>
          </a:p>
          <a:p>
            <a:pPr lvl="1"/>
            <a:r>
              <a:rPr kumimoji="1" lang="ja-JP" altLang="en-US"/>
              <a:t>オンライン会議の設定とオンライン授業情報の</a:t>
            </a:r>
            <a:r>
              <a:rPr lang="ja-JP" altLang="en-US"/>
              <a:t>掲示</a:t>
            </a:r>
            <a:endParaRPr kumimoji="1" lang="en-US" altLang="ja-JP" dirty="0"/>
          </a:p>
          <a:p>
            <a:pPr lvl="1"/>
            <a:r>
              <a:rPr lang="ja-JP" altLang="en-US"/>
              <a:t>教材の配布</a:t>
            </a:r>
            <a:endParaRPr lang="en-US" altLang="ja-JP" dirty="0"/>
          </a:p>
          <a:p>
            <a:pPr lvl="1"/>
            <a:r>
              <a:rPr lang="ja-JP" altLang="en-US"/>
              <a:t>課題の出題，レポートの回収と採点</a:t>
            </a:r>
            <a:endParaRPr lang="en-US" altLang="ja-JP" dirty="0"/>
          </a:p>
          <a:p>
            <a:pPr lvl="1"/>
            <a:r>
              <a:rPr lang="ja-JP" altLang="en-US"/>
              <a:t>オンラインテスト</a:t>
            </a:r>
            <a:endParaRPr lang="en-US" altLang="ja-JP" dirty="0"/>
          </a:p>
          <a:p>
            <a:pPr lvl="1"/>
            <a:r>
              <a:rPr lang="ja-JP" altLang="en-US"/>
              <a:t>出欠の確認</a:t>
            </a:r>
            <a:endParaRPr lang="en-US" altLang="ja-JP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ja-JP" altLang="en-US"/>
              <a:t>休講・補講の登録と連絡</a:t>
            </a:r>
            <a:endParaRPr lang="en-US" altLang="ja-JP" dirty="0"/>
          </a:p>
          <a:p>
            <a:r>
              <a:rPr lang="ja-JP" altLang="en-US"/>
              <a:t>授業終了後</a:t>
            </a:r>
            <a:endParaRPr lang="en-US" altLang="ja-JP" dirty="0"/>
          </a:p>
          <a:p>
            <a:pPr lvl="1"/>
            <a:r>
              <a:rPr lang="ja-JP" altLang="en-US"/>
              <a:t>成績報告</a:t>
            </a:r>
            <a:endParaRPr lang="en-US" altLang="ja-JP" dirty="0"/>
          </a:p>
          <a:p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BE720A-52BC-39D8-B5FD-4A6E1C43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BC4E15-938D-6944-13CD-5D9E602D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07FA6-2E6C-49E6-F0B7-DDA87EBB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504F2CD9-F05F-D3D5-2648-B9D204EE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8" y="1414054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FBE67A4-A77E-D5FB-A1D4-B8A904D02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2" y="2886109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A6EEC7F-7868-DB7C-E8C5-B561F62C8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13" y="2561717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DE680E8E-484D-7589-A51A-3AE10CC1C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73" y="2933758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353B181-2493-A7E4-6EED-5E04F5572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13" y="367784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AA8A6372-CBFA-934D-E7DF-AE11F1EB8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7" y="4672554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213FB304-E89F-C2A3-67B2-7FBB4DA73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13" y="4049881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図 14" descr="アイコン&#10;&#10;自動的に生成された説明">
            <a:extLst>
              <a:ext uri="{FF2B5EF4-FFF2-40B4-BE49-F238E27FC236}">
                <a16:creationId xmlns:a16="http://schemas.microsoft.com/office/drawing/2014/main" id="{CD08E6F2-0BC0-E2F4-EB53-7E88E9E2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13" y="4421922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図 15" descr="ロゴ&#10;&#10;自動的に生成された説明">
            <a:extLst>
              <a:ext uri="{FF2B5EF4-FFF2-40B4-BE49-F238E27FC236}">
                <a16:creationId xmlns:a16="http://schemas.microsoft.com/office/drawing/2014/main" id="{BED98941-2DCC-B7CA-A5D4-D9F236C0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8" y="5536650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BF1ED970-D827-B6BF-52CE-4C0BB9CA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13" y="3305799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5EE01BB-8592-596F-59E1-6AFAE4C5D48C}"/>
              </a:ext>
            </a:extLst>
          </p:cNvPr>
          <p:cNvSpPr/>
          <p:nvPr/>
        </p:nvSpPr>
        <p:spPr>
          <a:xfrm>
            <a:off x="3256722" y="2852936"/>
            <a:ext cx="7151305" cy="391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5B194A3A-9FCC-E00A-FD09-3ADD677DF848}"/>
              </a:ext>
            </a:extLst>
          </p:cNvPr>
          <p:cNvSpPr/>
          <p:nvPr/>
        </p:nvSpPr>
        <p:spPr>
          <a:xfrm>
            <a:off x="7608168" y="1052736"/>
            <a:ext cx="3745632" cy="965203"/>
          </a:xfrm>
          <a:prstGeom prst="wedgeRoundRectCallout">
            <a:avLst>
              <a:gd name="adj1" fmla="val -38210"/>
              <a:gd name="adj2" fmla="val 137170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オンライン授業でも対面授業でも，これ以外は大差がない</a:t>
            </a:r>
            <a:endParaRPr lang="en-US" altLang="ja-JP" sz="2000" dirty="0"/>
          </a:p>
        </p:txBody>
      </p:sp>
      <p:pic>
        <p:nvPicPr>
          <p:cNvPr id="11" name="図 10" descr="アイコン&#10;&#10;自動的に生成された説明">
            <a:extLst>
              <a:ext uri="{FF2B5EF4-FFF2-40B4-BE49-F238E27FC236}">
                <a16:creationId xmlns:a16="http://schemas.microsoft.com/office/drawing/2014/main" id="{9227AC6C-F847-8860-1CC8-27491CF8B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793965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4784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412D2-5DDE-C32A-F58F-227EED79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</a:t>
            </a:r>
            <a:r>
              <a:rPr kumimoji="1" lang="ja-JP" altLang="en-US"/>
              <a:t>によるオンライン授業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B091D-2E47-1DAC-169B-4B1EC033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東大の</a:t>
            </a:r>
            <a:r>
              <a:rPr lang="ja-JP" altLang="en-US"/>
              <a:t>オンライン授業では，</a:t>
            </a:r>
            <a:r>
              <a:rPr kumimoji="1" lang="ja-JP" altLang="en-US"/>
              <a:t>教員が自分で</a:t>
            </a:r>
            <a:r>
              <a:rPr lang="ja-JP" altLang="en-US"/>
              <a:t>オンラインのミーティング</a:t>
            </a:r>
            <a:r>
              <a:rPr kumimoji="1" lang="ja-JP" altLang="en-US"/>
              <a:t>を設定するのが基本です</a:t>
            </a:r>
            <a:endParaRPr kumimoji="1" lang="en-US" altLang="ja-JP" dirty="0"/>
          </a:p>
          <a:p>
            <a:pPr lvl="1"/>
            <a:r>
              <a:rPr lang="ja-JP" altLang="en-US"/>
              <a:t>そのために，</a:t>
            </a:r>
            <a:r>
              <a:rPr lang="en-US" altLang="ja-JP" dirty="0" err="1"/>
              <a:t>UTokyo</a:t>
            </a:r>
            <a:r>
              <a:rPr lang="en-US" altLang="ja-JP" dirty="0"/>
              <a:t> Account </a:t>
            </a:r>
            <a:r>
              <a:rPr lang="ja-JP" altLang="en-US"/>
              <a:t>保有者には，有料版の</a:t>
            </a:r>
            <a:r>
              <a:rPr lang="en-US" altLang="ja-JP" dirty="0"/>
              <a:t> Zoom </a:t>
            </a:r>
            <a:r>
              <a:rPr lang="ja-JP" altLang="en-US"/>
              <a:t>ライセンスが用意されています</a:t>
            </a:r>
            <a:endParaRPr lang="en-US" altLang="ja-JP" dirty="0"/>
          </a:p>
          <a:p>
            <a:pPr lvl="2"/>
            <a:r>
              <a:rPr lang="ja-JP" altLang="en-US"/>
              <a:t>最大</a:t>
            </a:r>
            <a:r>
              <a:rPr lang="en-US" altLang="ja-JP" dirty="0"/>
              <a:t>300</a:t>
            </a:r>
            <a:r>
              <a:rPr lang="ja-JP" altLang="en-US"/>
              <a:t>人，最長</a:t>
            </a:r>
            <a:r>
              <a:rPr lang="en-US" altLang="ja-JP" dirty="0"/>
              <a:t>24</a:t>
            </a:r>
            <a:r>
              <a:rPr lang="ja-JP" altLang="en-US"/>
              <a:t>時間の会議を開催できます</a:t>
            </a:r>
            <a:endParaRPr lang="en-US" altLang="ja-JP" dirty="0"/>
          </a:p>
          <a:p>
            <a:pPr lvl="2"/>
            <a:r>
              <a:rPr lang="ja-JP" altLang="en-US"/>
              <a:t>授業以外でも，東京大学構成員としての教育・研究活動や業務に利用可能です</a:t>
            </a:r>
            <a:endParaRPr lang="en-US" altLang="ja-JP" dirty="0"/>
          </a:p>
          <a:p>
            <a:r>
              <a:rPr kumimoji="1" lang="ja-JP" altLang="en-US"/>
              <a:t>学生も</a:t>
            </a:r>
            <a:r>
              <a:rPr kumimoji="1" lang="en-US" altLang="ja-JP" dirty="0"/>
              <a:t> Zoom </a:t>
            </a:r>
            <a:r>
              <a:rPr kumimoji="1" lang="ja-JP" altLang="en-US"/>
              <a:t>の利用に慣れています</a:t>
            </a:r>
            <a:endParaRPr kumimoji="1" lang="en-US" altLang="ja-JP" dirty="0"/>
          </a:p>
          <a:p>
            <a:pPr lvl="1"/>
            <a:r>
              <a:rPr lang="ja-JP" altLang="en-US"/>
              <a:t>ただし，</a:t>
            </a:r>
            <a:r>
              <a:rPr kumimoji="1" lang="ja-JP" altLang="en-US"/>
              <a:t>年度初めの時期の新入生は慣れていないかもしれません</a:t>
            </a:r>
            <a:endParaRPr kumimoji="1" lang="en-US" altLang="ja-JP" dirty="0"/>
          </a:p>
          <a:p>
            <a:r>
              <a:rPr lang="ja-JP" altLang="en-US"/>
              <a:t>受講生が</a:t>
            </a:r>
            <a:r>
              <a:rPr lang="en-US" altLang="ja-JP" dirty="0"/>
              <a:t>300</a:t>
            </a:r>
            <a:r>
              <a:rPr lang="ja-JP" altLang="en-US"/>
              <a:t>人を超えそうな場合は，以下を参照してください</a:t>
            </a:r>
            <a:endParaRPr lang="en-US" altLang="ja-JP" dirty="0"/>
          </a:p>
          <a:p>
            <a:pPr lvl="1"/>
            <a:r>
              <a:rPr kumimoji="1" lang="en" altLang="ja-JP" dirty="0">
                <a:hlinkClick r:id="rId2"/>
              </a:rPr>
              <a:t>https://utelecon.adm.u-tokyo.ac.jp/zoom/license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C2C6E-A438-1B5D-4D62-18C7E1B3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DB6CD-9B4A-957D-A457-6DC5550F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E2F369-3318-6B4F-7F62-EA7B9F4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59FCFBA-BBF8-BBBC-F8C6-FCC4D879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0" y="356400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9984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EF92-737F-B58E-BA78-946C56E8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</a:t>
            </a:r>
            <a:r>
              <a:rPr kumimoji="1" lang="ja-JP" altLang="en-US"/>
              <a:t>によるオンライン授業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6453C-2B11-0B73-14D1-0312957D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基本的な流れは以下の通りです</a:t>
            </a:r>
            <a:endParaRPr kumimoji="1" lang="en-US" altLang="ja-JP" dirty="0"/>
          </a:p>
          <a:p>
            <a:pPr lvl="1"/>
            <a:r>
              <a:rPr lang="en-US" altLang="ja-JP" dirty="0"/>
              <a:t>Zoom </a:t>
            </a:r>
            <a:r>
              <a:rPr lang="ja-JP" altLang="en-US"/>
              <a:t>のオンライン会議（ミーティング）の設定</a:t>
            </a:r>
            <a:endParaRPr lang="en-US" altLang="ja-JP" dirty="0"/>
          </a:p>
          <a:p>
            <a:pPr lvl="1"/>
            <a:r>
              <a:rPr lang="en-US" altLang="ja-JP" dirty="0"/>
              <a:t>UTOL </a:t>
            </a:r>
            <a:r>
              <a:rPr lang="ja-JP" altLang="en-US"/>
              <a:t>の「オンライン授業情報」欄での掲示</a:t>
            </a:r>
            <a:endParaRPr lang="en-US" altLang="ja-JP" dirty="0"/>
          </a:p>
          <a:p>
            <a:pPr lvl="2"/>
            <a:r>
              <a:rPr lang="en-US" altLang="ja-JP" dirty="0"/>
              <a:t>URL, </a:t>
            </a:r>
            <a:r>
              <a:rPr lang="ja-JP" altLang="en-US"/>
              <a:t>ミーティング</a:t>
            </a:r>
            <a:r>
              <a:rPr lang="en-US" altLang="ja-JP" dirty="0"/>
              <a:t>ID, </a:t>
            </a:r>
            <a:r>
              <a:rPr lang="ja-JP" altLang="en-US"/>
              <a:t>パスワードを明記</a:t>
            </a:r>
            <a:endParaRPr lang="en-US" altLang="ja-JP" dirty="0"/>
          </a:p>
          <a:p>
            <a:pPr lvl="1"/>
            <a:r>
              <a:rPr lang="ja-JP" altLang="en-US"/>
              <a:t>授業当日に，ホストとしてミーティングに参加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CA8C41-6952-B7B9-6A3D-231A8DB8C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AB1CB-2968-4837-6DB5-6AEF5D03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A2BAA5-8431-2F53-588B-F109A448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4432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B80CB-AA92-6C8A-AFB4-F412DEB9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オンライン会議の設定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D321FF-AC46-FF1E-1282-FB24C0B1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まず，東大専用</a:t>
            </a:r>
            <a:r>
              <a:rPr lang="en-US" altLang="ja-JP" dirty="0"/>
              <a:t> URL </a:t>
            </a:r>
            <a:r>
              <a:rPr lang="ja-JP" altLang="en-US"/>
              <a:t>から</a:t>
            </a:r>
            <a:r>
              <a:rPr lang="en-US" altLang="ja-JP" dirty="0"/>
              <a:t> Zoom </a:t>
            </a:r>
            <a:r>
              <a:rPr lang="ja-JP" altLang="en-US"/>
              <a:t>にサインインしてください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FB51A6-0CB8-6491-B348-AC6A52D8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01CD-F17F-2353-4521-1F66CEEB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15EEE0-4B15-F856-B20C-1C4BD510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7" name="Zoom サインインx2">
            <a:hlinkClick r:id="" action="ppaction://media"/>
            <a:extLst>
              <a:ext uri="{FF2B5EF4-FFF2-40B4-BE49-F238E27FC236}">
                <a16:creationId xmlns:a16="http://schemas.microsoft.com/office/drawing/2014/main" id="{ED82B8F0-9FF6-33AD-0F0E-18D6245AB7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762"/>
          <a:stretch/>
        </p:blipFill>
        <p:spPr>
          <a:xfrm>
            <a:off x="2160000" y="1844824"/>
            <a:ext cx="7853680" cy="4896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78F6DD0-CC93-81BB-2E0A-BABEEB69719E}"/>
              </a:ext>
            </a:extLst>
          </p:cNvPr>
          <p:cNvSpPr/>
          <p:nvPr/>
        </p:nvSpPr>
        <p:spPr>
          <a:xfrm>
            <a:off x="2160592" y="2276872"/>
            <a:ext cx="1415128" cy="231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73453F16-46C2-FCA6-5B60-DE0D03999340}"/>
              </a:ext>
            </a:extLst>
          </p:cNvPr>
          <p:cNvSpPr/>
          <p:nvPr/>
        </p:nvSpPr>
        <p:spPr>
          <a:xfrm>
            <a:off x="0" y="3219818"/>
            <a:ext cx="2360120" cy="649316"/>
          </a:xfrm>
          <a:prstGeom prst="wedgeRoundRectCallout">
            <a:avLst>
              <a:gd name="adj1" fmla="val 66562"/>
              <a:gd name="adj2" fmla="val -156617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ブックマーク</a:t>
            </a:r>
            <a:endParaRPr lang="en-US" altLang="ja-JP" sz="20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496291B-64A6-E161-7DAA-713A5C0DE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0" y="356400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612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B80CB-AA92-6C8A-AFB4-F412DEB9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オンライン会議の設定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D321FF-AC46-FF1E-1282-FB24C0B1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「スケジュール」を押し，トピックや日時等を入力してください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FB51A6-0CB8-6491-B348-AC6A52D8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01CD-F17F-2353-4521-1F66CEEB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15EEE0-4B15-F856-B20C-1C4BD510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496291B-64A6-E161-7DAA-713A5C0DE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0" y="356400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Zoom 会議室x2">
            <a:hlinkClick r:id="" action="ppaction://media"/>
            <a:extLst>
              <a:ext uri="{FF2B5EF4-FFF2-40B4-BE49-F238E27FC236}">
                <a16:creationId xmlns:a16="http://schemas.microsoft.com/office/drawing/2014/main" id="{BF718283-F0F0-FB98-23B2-29C356A5F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925" b="-258"/>
          <a:stretch/>
        </p:blipFill>
        <p:spPr>
          <a:xfrm>
            <a:off x="2169160" y="1829494"/>
            <a:ext cx="7853680" cy="457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2B7FD5-F0CE-ACCA-91F4-79F3ED5E56B0}"/>
              </a:ext>
            </a:extLst>
          </p:cNvPr>
          <p:cNvSpPr/>
          <p:nvPr/>
        </p:nvSpPr>
        <p:spPr>
          <a:xfrm>
            <a:off x="7392208" y="1916832"/>
            <a:ext cx="576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u="sng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C02EE89B-2542-E8F3-617D-187D1EBC4987}"/>
              </a:ext>
            </a:extLst>
          </p:cNvPr>
          <p:cNvSpPr/>
          <p:nvPr/>
        </p:nvSpPr>
        <p:spPr>
          <a:xfrm>
            <a:off x="9579600" y="2492896"/>
            <a:ext cx="2133600" cy="486044"/>
          </a:xfrm>
          <a:prstGeom prst="wedgeRoundRectCallout">
            <a:avLst>
              <a:gd name="adj1" fmla="val -126534"/>
              <a:gd name="adj2" fmla="val -12407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4336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B80CB-AA92-6C8A-AFB4-F412DEB9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オンライン会議の設定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D321FF-AC46-FF1E-1282-FB24C0B1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複数回の一括設定には「定期ミーティング」をチェックしてください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FB51A6-0CB8-6491-B348-AC6A52D8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01CD-F17F-2353-4521-1F66CEEB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15EEE0-4B15-F856-B20C-1C4BD510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496291B-64A6-E161-7DAA-713A5C0DE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0" y="356400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7" name="Zoom 定期x2">
            <a:hlinkClick r:id="" action="ppaction://media"/>
            <a:extLst>
              <a:ext uri="{FF2B5EF4-FFF2-40B4-BE49-F238E27FC236}">
                <a16:creationId xmlns:a16="http://schemas.microsoft.com/office/drawing/2014/main" id="{B1F967F8-C0E2-657E-25C0-BC8BC7A20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78" b="700"/>
          <a:stretch/>
        </p:blipFill>
        <p:spPr>
          <a:xfrm>
            <a:off x="2351584" y="1916832"/>
            <a:ext cx="7843520" cy="4500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2B7FD5-F0CE-ACCA-91F4-79F3ED5E56B0}"/>
              </a:ext>
            </a:extLst>
          </p:cNvPr>
          <p:cNvSpPr/>
          <p:nvPr/>
        </p:nvSpPr>
        <p:spPr>
          <a:xfrm>
            <a:off x="5231392" y="3906000"/>
            <a:ext cx="828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u="sng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C02EE89B-2542-E8F3-617D-187D1EBC4987}"/>
              </a:ext>
            </a:extLst>
          </p:cNvPr>
          <p:cNvSpPr/>
          <p:nvPr/>
        </p:nvSpPr>
        <p:spPr>
          <a:xfrm>
            <a:off x="2027000" y="3362515"/>
            <a:ext cx="2133600" cy="486044"/>
          </a:xfrm>
          <a:prstGeom prst="wedgeRoundRectCallout">
            <a:avLst>
              <a:gd name="adj1" fmla="val 101101"/>
              <a:gd name="adj2" fmla="val 80476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ここをチェック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6849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B80CB-AA92-6C8A-AFB4-F412DEB9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オンライン会議の設定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D321FF-AC46-FF1E-1282-FB24C0B1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「保存」を押し，「招待状をコピー」を押すと</a:t>
            </a:r>
            <a:r>
              <a:rPr lang="en-US" altLang="ja-JP" dirty="0"/>
              <a:t> URL </a:t>
            </a:r>
            <a:r>
              <a:rPr lang="ja-JP" altLang="en-US"/>
              <a:t>等が現れます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FB51A6-0CB8-6491-B348-AC6A52D8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01CD-F17F-2353-4521-1F66CEEB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15EEE0-4B15-F856-B20C-1C4BD510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496291B-64A6-E161-7DAA-713A5C0DE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0" y="356400"/>
            <a:ext cx="1136001" cy="37866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Zoom 保存x2">
            <a:hlinkClick r:id="" action="ppaction://media"/>
            <a:extLst>
              <a:ext uri="{FF2B5EF4-FFF2-40B4-BE49-F238E27FC236}">
                <a16:creationId xmlns:a16="http://schemas.microsoft.com/office/drawing/2014/main" id="{F368FC14-1619-2400-CE18-FA6D987F1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551" b="1083"/>
          <a:stretch/>
        </p:blipFill>
        <p:spPr>
          <a:xfrm>
            <a:off x="2169160" y="1892350"/>
            <a:ext cx="7853680" cy="4464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2B7FD5-F0CE-ACCA-91F4-79F3ED5E56B0}"/>
              </a:ext>
            </a:extLst>
          </p:cNvPr>
          <p:cNvSpPr/>
          <p:nvPr/>
        </p:nvSpPr>
        <p:spPr>
          <a:xfrm flipV="1">
            <a:off x="4104000" y="6048000"/>
            <a:ext cx="4680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u="sng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C02EE89B-2542-E8F3-617D-187D1EBC4987}"/>
              </a:ext>
            </a:extLst>
          </p:cNvPr>
          <p:cNvSpPr/>
          <p:nvPr/>
        </p:nvSpPr>
        <p:spPr>
          <a:xfrm>
            <a:off x="1271464" y="5021679"/>
            <a:ext cx="2133600" cy="486044"/>
          </a:xfrm>
          <a:prstGeom prst="wedgeRoundRectCallout">
            <a:avLst>
              <a:gd name="adj1" fmla="val 89791"/>
              <a:gd name="adj2" fmla="val 15363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5651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2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7CDBDA-FF59-6B03-32E0-8A31FE64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おわりに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2D513E-0A6D-343B-E1DA-26C3C3CB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東京大学では，</a:t>
            </a:r>
            <a:r>
              <a:rPr lang="en-US" altLang="ja-JP" dirty="0"/>
              <a:t>2020</a:t>
            </a:r>
            <a:r>
              <a:rPr lang="ja-JP" altLang="en-US"/>
              <a:t>年度に完全オンライン化を経験し，授業での</a:t>
            </a:r>
            <a:r>
              <a:rPr lang="en-US" altLang="ja-JP" dirty="0"/>
              <a:t> IT </a:t>
            </a:r>
            <a:r>
              <a:rPr lang="ja-JP" altLang="en-US"/>
              <a:t>システムの利用が急増しました</a:t>
            </a:r>
            <a:endParaRPr lang="en-US" altLang="ja-JP" dirty="0"/>
          </a:p>
          <a:p>
            <a:pPr lvl="1"/>
            <a:r>
              <a:rPr lang="ja-JP" altLang="en-US"/>
              <a:t>その後，対面授業にかなり戻りましたが，授業での</a:t>
            </a:r>
            <a:r>
              <a:rPr lang="en-US" altLang="ja-JP" dirty="0"/>
              <a:t> IT </a:t>
            </a:r>
            <a:r>
              <a:rPr lang="ja-JP" altLang="en-US"/>
              <a:t>システムの利用は，</a:t>
            </a:r>
            <a:r>
              <a:rPr lang="en-US" altLang="ja-JP" dirty="0"/>
              <a:t>2019</a:t>
            </a:r>
            <a:r>
              <a:rPr lang="ja-JP" altLang="en-US"/>
              <a:t>年度以前に比べると大幅に増えています</a:t>
            </a:r>
            <a:endParaRPr lang="en-US" altLang="ja-JP" dirty="0"/>
          </a:p>
          <a:p>
            <a:r>
              <a:rPr lang="ja-JP" altLang="en-US"/>
              <a:t>授業での </a:t>
            </a:r>
            <a:r>
              <a:rPr lang="en-US" altLang="ja-JP" dirty="0"/>
              <a:t>IT </a:t>
            </a:r>
            <a:r>
              <a:rPr lang="ja-JP" altLang="en-US"/>
              <a:t>システム利用のための環境整備も進みました</a:t>
            </a:r>
            <a:endParaRPr lang="en-US" altLang="ja-JP" dirty="0"/>
          </a:p>
          <a:p>
            <a:pPr lvl="1"/>
            <a:r>
              <a:rPr lang="ja-JP" altLang="en-US"/>
              <a:t>教室での無線</a:t>
            </a:r>
            <a:r>
              <a:rPr lang="en-US" altLang="ja-JP" dirty="0"/>
              <a:t>LAN</a:t>
            </a:r>
            <a:r>
              <a:rPr lang="ja-JP" altLang="en-US"/>
              <a:t>の整備も進み，</a:t>
            </a:r>
            <a:r>
              <a:rPr lang="en-US" altLang="ja-JP" dirty="0"/>
              <a:t>BYOD </a:t>
            </a:r>
            <a:r>
              <a:rPr lang="ja-JP" altLang="en-US"/>
              <a:t>も普及しました</a:t>
            </a:r>
            <a:endParaRPr lang="en-US" altLang="ja-JP" dirty="0"/>
          </a:p>
          <a:p>
            <a:pPr lvl="1"/>
            <a:r>
              <a:rPr lang="en-US" altLang="ja-JP" dirty="0" err="1"/>
              <a:t>utelecon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/>
              <a:t> Web </a:t>
            </a:r>
            <a:r>
              <a:rPr lang="ja-JP" altLang="en-US"/>
              <a:t>サイトや問い合わせ窓口も整備されています</a:t>
            </a:r>
            <a:endParaRPr lang="en-US" altLang="ja-JP" dirty="0"/>
          </a:p>
          <a:p>
            <a:r>
              <a:rPr lang="ja-JP" altLang="en-US"/>
              <a:t>対面授業を含め，</a:t>
            </a:r>
            <a:r>
              <a:rPr lang="en-US" altLang="ja-JP" dirty="0"/>
              <a:t>IT </a:t>
            </a:r>
            <a:r>
              <a:rPr lang="ja-JP" altLang="en-US"/>
              <a:t>システムを効果的にご活用願います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840D21-7AC8-DCF3-6F1E-7ECFF8E4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4601F3-EC92-A9C1-9BC1-C4328124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東京大学で初めて授業をする先生のための</a:t>
            </a:r>
            <a:r>
              <a:rPr kumimoji="1" lang="en-US" altLang="ja-JP"/>
              <a:t>IT</a:t>
            </a:r>
            <a:r>
              <a:rPr kumimoji="1"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B1A0BD-F3EA-49DE-5DB0-71BC7DFD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38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17AF3-3313-98BD-4BAF-1F965D60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各システムの</a:t>
            </a:r>
            <a:r>
              <a:rPr kumimoji="1" lang="en-US" altLang="ja-JP" dirty="0"/>
              <a:t> URL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5C71D2-28B9-827C-EE25-4B79C029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学務システム</a:t>
            </a:r>
            <a:r>
              <a:rPr lang="en-US" altLang="ja-JP" dirty="0"/>
              <a:t> </a:t>
            </a:r>
            <a:r>
              <a:rPr kumimoji="1" lang="en-US" altLang="ja-JP" dirty="0"/>
              <a:t>UTAS</a:t>
            </a:r>
          </a:p>
          <a:p>
            <a:pPr lvl="1"/>
            <a:r>
              <a:rPr kumimoji="1" lang="en" altLang="ja-JP" dirty="0">
                <a:hlinkClick r:id="rId2"/>
              </a:rPr>
              <a:t>https://utas.adm.u-tokyo.ac.jp/campusweb/</a:t>
            </a:r>
            <a:endParaRPr kumimoji="1" lang="en-US" altLang="ja-JP" dirty="0"/>
          </a:p>
          <a:p>
            <a:r>
              <a:rPr lang="ja-JP" altLang="en-US"/>
              <a:t>学習管理システム</a:t>
            </a:r>
            <a:r>
              <a:rPr lang="en-US" altLang="ja-JP" dirty="0"/>
              <a:t> UTOL</a:t>
            </a:r>
          </a:p>
          <a:p>
            <a:pPr lvl="1"/>
            <a:r>
              <a:rPr kumimoji="1" lang="en" altLang="ja-JP" dirty="0">
                <a:hlinkClick r:id="rId3"/>
              </a:rPr>
              <a:t>https://utol.ecc.u-tokyo.ac.jp/</a:t>
            </a:r>
            <a:endParaRPr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/>
              <a:t>会議システム</a:t>
            </a:r>
            <a:r>
              <a:rPr kumimoji="1" lang="en-US" altLang="ja-JP" dirty="0"/>
              <a:t> Zoom</a:t>
            </a:r>
          </a:p>
          <a:p>
            <a:pPr lvl="1"/>
            <a:r>
              <a:rPr kumimoji="1" lang="en" altLang="ja-JP" dirty="0">
                <a:hlinkClick r:id="rId4"/>
              </a:rPr>
              <a:t>https://u-tokyo-ac-jp.zoom.us/profile</a:t>
            </a:r>
            <a:endParaRPr kumimoji="1" lang="en" altLang="ja-JP" dirty="0"/>
          </a:p>
          <a:p>
            <a:pPr lvl="1"/>
            <a:r>
              <a:rPr lang="ja-JP" altLang="en-US"/>
              <a:t>これは東大専用ページです</a:t>
            </a:r>
            <a:endParaRPr lang="en-US" altLang="ja-JP" dirty="0"/>
          </a:p>
          <a:p>
            <a:pPr lvl="2"/>
            <a:r>
              <a:rPr kumimoji="1" lang="ja-JP" altLang="en-US"/>
              <a:t>一般の</a:t>
            </a:r>
            <a:r>
              <a:rPr kumimoji="1" lang="en-US" altLang="ja-JP" dirty="0"/>
              <a:t> Zoom </a:t>
            </a:r>
            <a:r>
              <a:rPr kumimoji="1" lang="ja-JP" altLang="en-US"/>
              <a:t>のサインインページから入ると，余計な手間がかかります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8E9F7-AE05-85B2-85F0-A09B4EDB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0CF826-0102-D51A-A318-407C524A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1E5749-7C8F-22C3-F2DA-81B563E5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BFC96D-ADFD-EE54-F0C4-BEB81D89F19E}"/>
              </a:ext>
            </a:extLst>
          </p:cNvPr>
          <p:cNvSpPr txBox="1"/>
          <p:nvPr/>
        </p:nvSpPr>
        <p:spPr>
          <a:xfrm>
            <a:off x="1551958" y="4898512"/>
            <a:ext cx="9088084" cy="138499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800"/>
              <a:t>本パートのデモは，これらの</a:t>
            </a:r>
            <a:r>
              <a:rPr lang="en-US" altLang="ja-JP" sz="2800" dirty="0"/>
              <a:t> URL </a:t>
            </a:r>
            <a:r>
              <a:rPr lang="ja-JP" altLang="en-US" sz="2800"/>
              <a:t>をブックマークに登録し，</a:t>
            </a:r>
            <a:r>
              <a:rPr lang="en-US" altLang="ja-JP" sz="2800" dirty="0" err="1"/>
              <a:t>UTokyo</a:t>
            </a:r>
            <a:r>
              <a:rPr lang="en-US" altLang="ja-JP" sz="2800" dirty="0"/>
              <a:t> Account </a:t>
            </a:r>
            <a:r>
              <a:rPr lang="ja-JP" altLang="en-US" sz="2800"/>
              <a:t>にはサインインしている状態から始めます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9871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FAF99-D860-2377-5D50-8AE20714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C3566C-9443-B733-ABE0-B688C285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まず，</a:t>
            </a:r>
            <a:r>
              <a:rPr lang="en-US" altLang="ja-JP" dirty="0"/>
              <a:t>UTAS </a:t>
            </a:r>
            <a:r>
              <a:rPr lang="ja-JP" altLang="en-US"/>
              <a:t>にログインしてください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445124-E366-AEE8-568D-B1C89FDD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442B05-973E-085A-F386-9B80E46F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D2DD39-C0BB-B2DE-7D71-9EE66070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C7D55987-3B71-AE9E-281D-561E05AE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7" name="UTASx2">
            <a:hlinkClick r:id="" action="ppaction://media"/>
            <a:extLst>
              <a:ext uri="{FF2B5EF4-FFF2-40B4-BE49-F238E27FC236}">
                <a16:creationId xmlns:a16="http://schemas.microsoft.com/office/drawing/2014/main" id="{0EE6F41B-ED2F-64BD-11A3-8DAA4235C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604" r="14754"/>
          <a:stretch/>
        </p:blipFill>
        <p:spPr>
          <a:xfrm>
            <a:off x="2952000" y="1916832"/>
            <a:ext cx="6516000" cy="518875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FF6A6-E9CE-11D8-776A-5884E18E9F67}"/>
              </a:ext>
            </a:extLst>
          </p:cNvPr>
          <p:cNvSpPr/>
          <p:nvPr/>
        </p:nvSpPr>
        <p:spPr>
          <a:xfrm>
            <a:off x="2952000" y="2340008"/>
            <a:ext cx="1415128" cy="231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D6D38D8-3715-5D4C-0DBF-E1761B60243A}"/>
              </a:ext>
            </a:extLst>
          </p:cNvPr>
          <p:cNvSpPr/>
          <p:nvPr/>
        </p:nvSpPr>
        <p:spPr>
          <a:xfrm>
            <a:off x="242476" y="3283740"/>
            <a:ext cx="2360120" cy="649316"/>
          </a:xfrm>
          <a:prstGeom prst="wedgeRoundRectCallout">
            <a:avLst>
              <a:gd name="adj1" fmla="val 66562"/>
              <a:gd name="adj2" fmla="val -156617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ブックマーク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A1FC4AC-9E22-D609-CBB4-2B68C20C5605}"/>
              </a:ext>
            </a:extLst>
          </p:cNvPr>
          <p:cNvSpPr/>
          <p:nvPr/>
        </p:nvSpPr>
        <p:spPr>
          <a:xfrm>
            <a:off x="5580000" y="6235208"/>
            <a:ext cx="751898" cy="22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AEB4AF39-D9B7-07B0-8152-0C2400E7E72F}"/>
              </a:ext>
            </a:extLst>
          </p:cNvPr>
          <p:cNvSpPr/>
          <p:nvPr/>
        </p:nvSpPr>
        <p:spPr>
          <a:xfrm>
            <a:off x="242476" y="5274986"/>
            <a:ext cx="2360120" cy="649316"/>
          </a:xfrm>
          <a:prstGeom prst="wedgeRoundRectCallout">
            <a:avLst>
              <a:gd name="adj1" fmla="val 175509"/>
              <a:gd name="adj2" fmla="val 10945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ログイン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671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6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EA983C-AC06-05EE-D6F1-258E37E2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F6FF71-B624-A880-3CD0-DB68F422B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メニューから「シラバス」や「成績」を選んでください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16C57-F59D-4B8A-3DD2-D6321FE7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D215-0F32-917A-116C-8BBF4891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9470BF-BFEF-A4EE-59AC-343783E1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DF5C6E-1AB0-6457-0F9F-D70B717F8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3412" r="4763" b="7301"/>
          <a:stretch/>
        </p:blipFill>
        <p:spPr>
          <a:xfrm>
            <a:off x="2951999" y="1915200"/>
            <a:ext cx="6516000" cy="521562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49F3656-82E0-4731-089A-6A9660D16A8F}"/>
              </a:ext>
            </a:extLst>
          </p:cNvPr>
          <p:cNvSpPr/>
          <p:nvPr/>
        </p:nvSpPr>
        <p:spPr>
          <a:xfrm>
            <a:off x="4511782" y="2928774"/>
            <a:ext cx="396000" cy="394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D1746C43-843E-DC08-E002-A06ADE8394F7}"/>
              </a:ext>
            </a:extLst>
          </p:cNvPr>
          <p:cNvSpPr/>
          <p:nvPr/>
        </p:nvSpPr>
        <p:spPr>
          <a:xfrm>
            <a:off x="823392" y="3283740"/>
            <a:ext cx="1508693" cy="649316"/>
          </a:xfrm>
          <a:prstGeom prst="wedgeRoundRectCallout">
            <a:avLst>
              <a:gd name="adj1" fmla="val 193335"/>
              <a:gd name="adj2" fmla="val -60092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成績報告</a:t>
            </a:r>
            <a:endParaRPr lang="en-US" altLang="ja-JP" sz="2000" dirty="0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A4667EE9-41B7-3961-6B7A-5A1AE3C3A48D}"/>
              </a:ext>
            </a:extLst>
          </p:cNvPr>
          <p:cNvSpPr/>
          <p:nvPr/>
        </p:nvSpPr>
        <p:spPr>
          <a:xfrm>
            <a:off x="823392" y="2044875"/>
            <a:ext cx="1796725" cy="649316"/>
          </a:xfrm>
          <a:prstGeom prst="wedgeRoundRectCallout">
            <a:avLst>
              <a:gd name="adj1" fmla="val 209883"/>
              <a:gd name="adj2" fmla="val 8390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シラバス入力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3EC377C-CA2D-1F24-1E55-68B060534406}"/>
              </a:ext>
            </a:extLst>
          </p:cNvPr>
          <p:cNvSpPr/>
          <p:nvPr/>
        </p:nvSpPr>
        <p:spPr>
          <a:xfrm>
            <a:off x="5303912" y="2928774"/>
            <a:ext cx="396000" cy="394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96F1A16-F517-55F9-7191-F96DB5A328F5}"/>
              </a:ext>
            </a:extLst>
          </p:cNvPr>
          <p:cNvSpPr/>
          <p:nvPr/>
        </p:nvSpPr>
        <p:spPr>
          <a:xfrm>
            <a:off x="6444812" y="2928774"/>
            <a:ext cx="396000" cy="394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141696FB-A8D6-2179-425A-EA4D4E2F6F59}"/>
              </a:ext>
            </a:extLst>
          </p:cNvPr>
          <p:cNvSpPr/>
          <p:nvPr/>
        </p:nvSpPr>
        <p:spPr>
          <a:xfrm>
            <a:off x="8514000" y="2801580"/>
            <a:ext cx="1573913" cy="649316"/>
          </a:xfrm>
          <a:prstGeom prst="wedgeRoundRectCallout">
            <a:avLst>
              <a:gd name="adj1" fmla="val -157801"/>
              <a:gd name="adj2" fmla="val 22566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マニュアル</a:t>
            </a:r>
            <a:endParaRPr lang="en-US" altLang="ja-JP" sz="2000" dirty="0"/>
          </a:p>
        </p:txBody>
      </p:sp>
      <p:pic>
        <p:nvPicPr>
          <p:cNvPr id="14" name="図 13" descr="ロゴ&#10;&#10;自動的に生成された説明">
            <a:extLst>
              <a:ext uri="{FF2B5EF4-FFF2-40B4-BE49-F238E27FC236}">
                <a16:creationId xmlns:a16="http://schemas.microsoft.com/office/drawing/2014/main" id="{0287EEB1-D617-EF0E-8144-A985F316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95711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6918F-6C08-CB45-CCCF-015AD693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E1ACA4-C367-8256-7178-02BDADCB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基本的に，授業を開講する学部</a:t>
            </a:r>
            <a:r>
              <a:rPr lang="ja-JP" altLang="en-US"/>
              <a:t>・</a:t>
            </a:r>
            <a:r>
              <a:rPr kumimoji="1" lang="ja-JP" altLang="en-US"/>
              <a:t>研究科等からの依頼や指示に従ってください</a:t>
            </a:r>
            <a:endParaRPr kumimoji="1" lang="en-US" altLang="ja-JP" dirty="0"/>
          </a:p>
          <a:p>
            <a:pPr lvl="1"/>
            <a:r>
              <a:rPr lang="ja-JP" altLang="en-US"/>
              <a:t>学部・研究科等によって，シラバスの入力項目も異なることがあります</a:t>
            </a:r>
            <a:endParaRPr lang="en-US" altLang="ja-JP" dirty="0"/>
          </a:p>
          <a:p>
            <a:pPr lvl="1"/>
            <a:r>
              <a:rPr lang="ja-JP" altLang="en-US"/>
              <a:t>前期課程（学部</a:t>
            </a:r>
            <a:r>
              <a:rPr lang="en-US" altLang="ja-JP" dirty="0"/>
              <a:t>1, 2</a:t>
            </a:r>
            <a:r>
              <a:rPr lang="ja-JP" altLang="en-US"/>
              <a:t>年生）とそれ以外で，成績入力の方法も異なることがあります</a:t>
            </a:r>
            <a:endParaRPr lang="en-US" altLang="ja-JP" dirty="0"/>
          </a:p>
          <a:p>
            <a:pPr lvl="1"/>
            <a:r>
              <a:rPr kumimoji="1" lang="ja-JP" altLang="en-US"/>
              <a:t>入力すべき時期なども異なることがあります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23543A-D991-824B-E2DA-A7D325EF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28F326-E442-3391-3DB4-1FAF84E9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430881-753D-4FAB-68B6-75CBF2A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23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17DCD-A7CB-A5CA-1A90-311247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F77DE4-BF0C-CAF3-88FE-61C85413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まず，</a:t>
            </a:r>
            <a:r>
              <a:rPr kumimoji="1" lang="en-US" altLang="ja-JP" dirty="0"/>
              <a:t>UTOL </a:t>
            </a:r>
            <a:r>
              <a:rPr kumimoji="1" lang="ja-JP" altLang="en-US"/>
              <a:t>にログインしてください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CE27C8-09BB-4A9B-6E71-09DDD0FB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2024/3/11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E4AB73-BE8D-4CF3-9B43-7113E1A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東京大学で初めて授業をする先生のための</a:t>
            </a:r>
            <a:r>
              <a:rPr lang="en-US" altLang="ja-JP"/>
              <a:t>IT</a:t>
            </a:r>
            <a:r>
              <a:rPr lang="ja-JP" altLang="en-US"/>
              <a:t>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4CF54E-71E2-8C1C-396F-4C728B4A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F3358C69-E254-47C8-5150-8F617C044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UTOL login x2">
            <a:hlinkClick r:id="" action="ppaction://media"/>
            <a:extLst>
              <a:ext uri="{FF2B5EF4-FFF2-40B4-BE49-F238E27FC236}">
                <a16:creationId xmlns:a16="http://schemas.microsoft.com/office/drawing/2014/main" id="{89537F04-7147-8DC6-AD97-A9CB29EED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0000" y="1800000"/>
            <a:ext cx="7863840" cy="54864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5B3EC7-3694-039D-EC42-81CB5EA4B82B}"/>
              </a:ext>
            </a:extLst>
          </p:cNvPr>
          <p:cNvSpPr/>
          <p:nvPr/>
        </p:nvSpPr>
        <p:spPr>
          <a:xfrm>
            <a:off x="5231904" y="3525126"/>
            <a:ext cx="172819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195AE9A-1744-5726-7AC9-3DF58D89472B}"/>
              </a:ext>
            </a:extLst>
          </p:cNvPr>
          <p:cNvSpPr/>
          <p:nvPr/>
        </p:nvSpPr>
        <p:spPr>
          <a:xfrm>
            <a:off x="487696" y="2779684"/>
            <a:ext cx="2360120" cy="649316"/>
          </a:xfrm>
          <a:prstGeom prst="wedgeRoundRectCallout">
            <a:avLst>
              <a:gd name="adj1" fmla="val 148604"/>
              <a:gd name="adj2" fmla="val 85987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ログイン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3550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21267</TotalTime>
  <Words>2636</Words>
  <Application>Microsoft Macintosh PowerPoint</Application>
  <PresentationFormat>ワイド画面</PresentationFormat>
  <Paragraphs>340</Paragraphs>
  <Slides>46</Slides>
  <Notes>1</Notes>
  <HiddenSlides>0</HiddenSlides>
  <MMClips>23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4" baseType="lpstr">
      <vt:lpstr>游ゴシック</vt:lpstr>
      <vt:lpstr>游ゴシック Light</vt:lpstr>
      <vt:lpstr>游明朝</vt:lpstr>
      <vt:lpstr>Arial</vt:lpstr>
      <vt:lpstr>Calibri</vt:lpstr>
      <vt:lpstr>Helvetica Neue</vt:lpstr>
      <vt:lpstr>Wingdings</vt:lpstr>
      <vt:lpstr>Office テーマ</vt:lpstr>
      <vt:lpstr>東京大学の授業でよく使う ITシステム</vt:lpstr>
      <vt:lpstr>はじめに</vt:lpstr>
      <vt:lpstr>より詳しくは</vt:lpstr>
      <vt:lpstr>シナリオ</vt:lpstr>
      <vt:lpstr>各システムの URL</vt:lpstr>
      <vt:lpstr>シラバス入力と成績報告</vt:lpstr>
      <vt:lpstr>シラバス入力と成績報告 </vt:lpstr>
      <vt:lpstr>シラバス入力と成績報告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授業時間外の連絡方法について</vt:lpstr>
      <vt:lpstr>UTOL の時間割について</vt:lpstr>
      <vt:lpstr>オンライン授業情報の掲示</vt:lpstr>
      <vt:lpstr>オンライン授業情報の掲示</vt:lpstr>
      <vt:lpstr>オンライン授業の掲示</vt:lpstr>
      <vt:lpstr>教材の配布</vt:lpstr>
      <vt:lpstr>教材の配布</vt:lpstr>
      <vt:lpstr>教材の配布</vt:lpstr>
      <vt:lpstr>教材の配布</vt:lpstr>
      <vt:lpstr>課題の出題</vt:lpstr>
      <vt:lpstr>課題の出題</vt:lpstr>
      <vt:lpstr>課題レポートの回収</vt:lpstr>
      <vt:lpstr>課題レポートの回収</vt:lpstr>
      <vt:lpstr>課題レポートの回収</vt:lpstr>
      <vt:lpstr>課題レポートの採点</vt:lpstr>
      <vt:lpstr>課題レポートの採点</vt:lpstr>
      <vt:lpstr>課題レポートの採点</vt:lpstr>
      <vt:lpstr>オンラインテストの設定</vt:lpstr>
      <vt:lpstr>オンラインテストの設定</vt:lpstr>
      <vt:lpstr>オンラインテストの設定</vt:lpstr>
      <vt:lpstr>オンラインテストの設定</vt:lpstr>
      <vt:lpstr>オンラインテストの設定</vt:lpstr>
      <vt:lpstr>オンラインテストの採点</vt:lpstr>
      <vt:lpstr>出欠の確認</vt:lpstr>
      <vt:lpstr>休講・補講の登録と連絡</vt:lpstr>
      <vt:lpstr>Zoom によるオンライン授業</vt:lpstr>
      <vt:lpstr>Zoom によるオンライン授業</vt:lpstr>
      <vt:lpstr>オンライン会議の設定</vt:lpstr>
      <vt:lpstr>オンライン会議の設定</vt:lpstr>
      <vt:lpstr>オンライン会議の設定</vt:lpstr>
      <vt:lpstr>オンライン会議の設定</vt:lpstr>
      <vt:lpstr>おわりに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授業のオンライン化を念頭に置いた</dc:title>
  <dc:creator>tau</dc:creator>
  <cp:lastModifiedBy>柴山　悦哉</cp:lastModifiedBy>
  <cp:revision>1823</cp:revision>
  <cp:lastPrinted>2023-03-08T09:27:31Z</cp:lastPrinted>
  <dcterms:created xsi:type="dcterms:W3CDTF">2020-03-09T13:20:48Z</dcterms:created>
  <dcterms:modified xsi:type="dcterms:W3CDTF">2024-03-03T15:03:00Z</dcterms:modified>
</cp:coreProperties>
</file>